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80" r:id="rId2"/>
    <p:sldId id="271" r:id="rId3"/>
    <p:sldId id="272" r:id="rId4"/>
    <p:sldId id="273" r:id="rId5"/>
    <p:sldId id="275" r:id="rId6"/>
    <p:sldId id="269" r:id="rId7"/>
    <p:sldId id="276" r:id="rId8"/>
    <p:sldId id="270" r:id="rId9"/>
    <p:sldId id="277" r:id="rId10"/>
    <p:sldId id="278" r:id="rId11"/>
    <p:sldId id="281" r:id="rId12"/>
    <p:sldId id="279" r:id="rId13"/>
    <p:sldId id="282" r:id="rId14"/>
    <p:sldId id="283" r:id="rId15"/>
    <p:sldId id="284" r:id="rId16"/>
    <p:sldId id="285" r:id="rId17"/>
    <p:sldId id="288" r:id="rId18"/>
    <p:sldId id="287" r:id="rId19"/>
    <p:sldId id="289" r:id="rId20"/>
    <p:sldId id="290" r:id="rId21"/>
    <p:sldId id="256" r:id="rId22"/>
    <p:sldId id="257" r:id="rId23"/>
    <p:sldId id="258" r:id="rId24"/>
    <p:sldId id="259" r:id="rId25"/>
    <p:sldId id="260" r:id="rId26"/>
    <p:sldId id="261" r:id="rId27"/>
    <p:sldId id="262" r:id="rId28"/>
    <p:sldId id="263" r:id="rId29"/>
    <p:sldId id="264" r:id="rId30"/>
    <p:sldId id="266" r:id="rId31"/>
    <p:sldId id="27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18" autoAdjust="0"/>
  </p:normalViewPr>
  <p:slideViewPr>
    <p:cSldViewPr>
      <p:cViewPr>
        <p:scale>
          <a:sx n="60" d="100"/>
          <a:sy n="60" d="100"/>
        </p:scale>
        <p:origin x="-792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4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Nr. i nxënësve të regjistruar</c:v>
                </c:pt>
              </c:strCache>
            </c:strRef>
          </c:tx>
          <c:cat>
            <c:strRef>
              <c:f>Sheet1!$A$2:$A$5</c:f>
              <c:strCache>
                <c:ptCount val="2"/>
                <c:pt idx="0">
                  <c:v>2021-2022</c:v>
                </c:pt>
                <c:pt idx="1">
                  <c:v>2022-2023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3827</c:v>
                </c:pt>
                <c:pt idx="1">
                  <c:v>2527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Nr. i nxënësve të paregjistruar</c:v>
                </c:pt>
              </c:strCache>
            </c:strRef>
          </c:tx>
          <c:cat>
            <c:strRef>
              <c:f>Sheet1!$A$2:$A$5</c:f>
              <c:strCache>
                <c:ptCount val="2"/>
                <c:pt idx="0">
                  <c:v>2021-2022</c:v>
                </c:pt>
                <c:pt idx="1">
                  <c:v>2022-2023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1086</c:v>
                </c:pt>
                <c:pt idx="1">
                  <c:v>128</c:v>
                </c:pt>
              </c:numCache>
            </c:numRef>
          </c:val>
        </c:ser>
        <c:axId val="74280320"/>
        <c:axId val="74282496"/>
      </c:barChart>
      <c:catAx>
        <c:axId val="74280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Viti shkollor</a:t>
                </a:r>
              </a:p>
            </c:rich>
          </c:tx>
          <c:layout/>
        </c:title>
        <c:tickLblPos val="nextTo"/>
        <c:crossAx val="74282496"/>
        <c:crosses val="autoZero"/>
        <c:auto val="1"/>
        <c:lblAlgn val="ctr"/>
        <c:lblOffset val="100"/>
      </c:catAx>
      <c:valAx>
        <c:axId val="742824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Nr. I nxënësve</a:t>
                </a:r>
              </a:p>
            </c:rich>
          </c:tx>
          <c:layout/>
        </c:title>
        <c:numFmt formatCode="General" sourceLinked="1"/>
        <c:tickLblPos val="nextTo"/>
        <c:crossAx val="742803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26E2-324F-46B1-9D09-51238F6CEBB3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DF83C-AF57-4257-A62B-EF00EA714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620000" cy="13715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REPUBLIKA E SHQIPËRIS</a:t>
            </a:r>
            <a:r>
              <a:rPr lang="sq-AL" sz="3600" b="1" dirty="0" smtClean="0">
                <a:latin typeface="Times New Roman" pitchFamily="18" charset="0"/>
                <a:cs typeface="Times New Roman" pitchFamily="18" charset="0"/>
              </a:rPr>
              <a:t>Ë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PREFEKTI I QARKUT ELBASAN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ANALIZA E VEPRIMTARISË SË INSTITUCIONIT </a:t>
            </a:r>
          </a:p>
          <a:p>
            <a:r>
              <a:rPr lang="en-US" b="1" dirty="0" smtClean="0"/>
              <a:t>VITI 2022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762000"/>
            <a:ext cx="593852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/>
              <a:t>TË ARDHURAT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t-IT" sz="2000" dirty="0" smtClean="0"/>
              <a:t>T</a:t>
            </a:r>
            <a:r>
              <a:rPr lang="pt-BR" sz="2000" dirty="0" smtClean="0"/>
              <a:t>ë</a:t>
            </a:r>
            <a:r>
              <a:rPr lang="it-IT" sz="2000" dirty="0" smtClean="0"/>
              <a:t> ardhurat  e vjela nga institucioni yn</a:t>
            </a:r>
            <a:r>
              <a:rPr lang="pt-BR" sz="2000" dirty="0" smtClean="0"/>
              <a:t>ë</a:t>
            </a:r>
            <a:r>
              <a:rPr lang="it-IT" sz="2000" dirty="0" smtClean="0"/>
              <a:t> gjat</a:t>
            </a:r>
            <a:r>
              <a:rPr lang="pt-BR" sz="2000" dirty="0" smtClean="0"/>
              <a:t>ë</a:t>
            </a:r>
            <a:r>
              <a:rPr lang="it-IT" sz="2000" dirty="0" smtClean="0"/>
              <a:t> vitit jan</a:t>
            </a:r>
            <a:r>
              <a:rPr lang="pt-BR" sz="2000" dirty="0" smtClean="0"/>
              <a:t>ë</a:t>
            </a:r>
            <a:r>
              <a:rPr lang="it-IT" sz="2000" dirty="0" smtClean="0"/>
              <a:t> ark</a:t>
            </a:r>
            <a:r>
              <a:rPr lang="pt-BR" sz="2000" dirty="0" smtClean="0"/>
              <a:t>ë</a:t>
            </a:r>
            <a:r>
              <a:rPr lang="it-IT" sz="2000" dirty="0" smtClean="0"/>
              <a:t>tuar gjithsej si më</a:t>
            </a:r>
          </a:p>
          <a:p>
            <a:pPr>
              <a:buNone/>
            </a:pPr>
            <a:r>
              <a:rPr lang="it-IT" sz="2000" dirty="0" smtClean="0"/>
              <a:t>poshtë:</a:t>
            </a:r>
            <a:r>
              <a:rPr lang="sq-AL" sz="2000" dirty="0" smtClean="0"/>
              <a:t> </a:t>
            </a:r>
            <a:endParaRPr lang="en-US" sz="2000" dirty="0" smtClean="0"/>
          </a:p>
          <a:p>
            <a:r>
              <a:rPr lang="it-IT" sz="2000" dirty="0" smtClean="0"/>
              <a:t>221 340 lek</a:t>
            </a:r>
            <a:r>
              <a:rPr lang="pt-BR" sz="2000" dirty="0" smtClean="0"/>
              <a:t>ë</a:t>
            </a:r>
            <a:r>
              <a:rPr lang="it-IT" sz="2000" dirty="0" smtClean="0"/>
              <a:t> p</a:t>
            </a:r>
            <a:r>
              <a:rPr lang="pt-BR" sz="2000" dirty="0" smtClean="0"/>
              <a:t>ë</a:t>
            </a:r>
            <a:r>
              <a:rPr lang="it-IT" sz="2000" dirty="0" smtClean="0"/>
              <a:t>r qera objekti, nga te cilat institucionit ton</a:t>
            </a:r>
            <a:r>
              <a:rPr lang="pt-BR" sz="2000" dirty="0" smtClean="0"/>
              <a:t>ë</a:t>
            </a:r>
            <a:r>
              <a:rPr lang="it-IT" sz="2000" dirty="0" smtClean="0"/>
              <a:t> i takojn</a:t>
            </a:r>
            <a:r>
              <a:rPr lang="pt-BR" sz="2000" dirty="0" smtClean="0"/>
              <a:t>ë </a:t>
            </a:r>
            <a:r>
              <a:rPr lang="it-IT" sz="2000" dirty="0" smtClean="0"/>
              <a:t>154 938 lek</a:t>
            </a:r>
            <a:r>
              <a:rPr lang="pt-BR" sz="2000" dirty="0" smtClean="0"/>
              <a:t>ë. </a:t>
            </a:r>
            <a:endParaRPr lang="en-US" sz="2000" dirty="0" smtClean="0"/>
          </a:p>
          <a:p>
            <a:pPr lvl="0"/>
            <a:r>
              <a:rPr lang="pt-BR" sz="2000" dirty="0" smtClean="0"/>
              <a:t>843  </a:t>
            </a:r>
            <a:r>
              <a:rPr lang="it-IT" sz="2000" dirty="0" smtClean="0"/>
              <a:t>lekë </a:t>
            </a:r>
            <a:r>
              <a:rPr lang="pt-BR" sz="2000" dirty="0" smtClean="0"/>
              <a:t>kamatvonesa (qera objekti),</a:t>
            </a:r>
            <a:r>
              <a:rPr lang="it-IT" sz="2000" dirty="0" smtClean="0"/>
              <a:t> nga t</a:t>
            </a:r>
            <a:r>
              <a:rPr lang="pt-BR" sz="2000" dirty="0" smtClean="0"/>
              <a:t>ë</a:t>
            </a:r>
            <a:r>
              <a:rPr lang="it-IT" sz="2000" dirty="0" smtClean="0"/>
              <a:t> cilat institucionit i takojn</a:t>
            </a:r>
            <a:r>
              <a:rPr lang="pt-BR" sz="2000" dirty="0" smtClean="0"/>
              <a:t>ë</a:t>
            </a:r>
            <a:r>
              <a:rPr lang="it-IT" sz="2000" dirty="0" smtClean="0"/>
              <a:t> 0 lek</a:t>
            </a:r>
            <a:r>
              <a:rPr lang="pt-BR" sz="2000" dirty="0" smtClean="0"/>
              <a:t>ë.</a:t>
            </a:r>
            <a:endParaRPr lang="en-US" sz="2000" dirty="0" smtClean="0"/>
          </a:p>
          <a:p>
            <a:pPr lvl="0"/>
            <a:r>
              <a:rPr lang="it-IT" sz="2000" dirty="0" smtClean="0"/>
              <a:t>60  250 lek</a:t>
            </a:r>
            <a:r>
              <a:rPr lang="pt-BR" sz="2000" dirty="0" smtClean="0"/>
              <a:t>ë</a:t>
            </a:r>
            <a:r>
              <a:rPr lang="it-IT" sz="2000" dirty="0" smtClean="0"/>
              <a:t> p</a:t>
            </a:r>
            <a:r>
              <a:rPr lang="pt-BR" sz="2000" dirty="0" smtClean="0"/>
              <a:t>ë</a:t>
            </a:r>
            <a:r>
              <a:rPr lang="it-IT" sz="2000" dirty="0" smtClean="0"/>
              <a:t>r takse te akteve te pulles, nga te cilat institucionit ton</a:t>
            </a:r>
            <a:r>
              <a:rPr lang="pt-BR" sz="2000" dirty="0" smtClean="0"/>
              <a:t>ë</a:t>
            </a:r>
            <a:r>
              <a:rPr lang="it-IT" sz="2000" dirty="0" smtClean="0"/>
              <a:t> i takojn</a:t>
            </a:r>
            <a:r>
              <a:rPr lang="pt-BR" sz="2000" dirty="0" smtClean="0"/>
              <a:t>ë</a:t>
            </a:r>
            <a:r>
              <a:rPr lang="it-IT" sz="2000" dirty="0" smtClean="0"/>
              <a:t> 0  lek</a:t>
            </a:r>
            <a:r>
              <a:rPr lang="pt-BR" sz="2000" dirty="0" smtClean="0"/>
              <a:t>ë.</a:t>
            </a:r>
            <a:endParaRPr lang="en-US" sz="2000" dirty="0" smtClean="0"/>
          </a:p>
          <a:p>
            <a:pPr lvl="0">
              <a:buFont typeface="Wingdings" pitchFamily="2" charset="2"/>
              <a:buChar char="v"/>
            </a:pPr>
            <a:endParaRPr lang="sq-AL" sz="2000" dirty="0" smtClean="0"/>
          </a:p>
          <a:p>
            <a:pPr algn="just"/>
            <a:r>
              <a:rPr lang="pt-BR" sz="2000" dirty="0" smtClean="0"/>
              <a:t>Të ardhura </a:t>
            </a:r>
            <a:r>
              <a:rPr lang="sq-AL" sz="2000" dirty="0" smtClean="0"/>
              <a:t>gjithsej </a:t>
            </a:r>
            <a:r>
              <a:rPr lang="pt-BR" sz="2000" b="1" dirty="0" smtClean="0"/>
              <a:t>282 433  lekë</a:t>
            </a:r>
            <a:r>
              <a:rPr lang="pt-BR" sz="2000" dirty="0" smtClean="0"/>
              <a:t> nga të cilat </a:t>
            </a:r>
            <a:r>
              <a:rPr lang="pt-BR" sz="2000" b="1" dirty="0" smtClean="0"/>
              <a:t>154 938 lekë</a:t>
            </a:r>
            <a:r>
              <a:rPr lang="pt-BR" sz="2000" dirty="0" smtClean="0"/>
              <a:t> i takojnë institucionit por që nuk na është dhënë e drejta për përdorim që prej vitit 2007 sipas shkresës nr.11442 dt.03.11.2008 “Sqarim proçedure për përdorimin e Kap.5 për institucionet e MB”, pika 6 ku sqarohet që Degët e Thesarit në Rrethe nuk do të bëjnë rritje të autorizuar sipas pro</a:t>
            </a:r>
            <a:r>
              <a:rPr lang="sq-AL" sz="2000" dirty="0" smtClean="0"/>
              <a:t>c</a:t>
            </a:r>
            <a:r>
              <a:rPr lang="pt-BR" sz="2000" dirty="0" smtClean="0"/>
              <a:t>edurave normale të shpërndarjes së të ardhurave.Pra nuk lejohet përdorimi i të ardhurave të realizuara pranë këtyre njësive vartëse të MB.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3641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US" sz="2000" dirty="0" err="1" smtClean="0"/>
              <a:t>Vlera</a:t>
            </a:r>
            <a:r>
              <a:rPr lang="en-US" sz="2000" dirty="0" smtClean="0"/>
              <a:t> e </a:t>
            </a:r>
            <a:r>
              <a:rPr lang="en-US" sz="2000" dirty="0" err="1" smtClean="0"/>
              <a:t>faturave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arkëtim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kamatvonesat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paarkëtuara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periudhën</a:t>
            </a:r>
            <a:r>
              <a:rPr lang="en-US" sz="2000" dirty="0" smtClean="0"/>
              <a:t> </a:t>
            </a:r>
            <a:r>
              <a:rPr lang="en-US" sz="2000" dirty="0" err="1" smtClean="0"/>
              <a:t>Janar</a:t>
            </a:r>
            <a:r>
              <a:rPr lang="en-US" sz="2000" dirty="0" smtClean="0"/>
              <a:t>-</a:t>
            </a:r>
            <a:r>
              <a:rPr lang="en-US" sz="2000" dirty="0" err="1" smtClean="0"/>
              <a:t>Dhjetor</a:t>
            </a:r>
            <a:r>
              <a:rPr lang="en-US" sz="2000" dirty="0"/>
              <a:t> </a:t>
            </a:r>
            <a:r>
              <a:rPr lang="en-US" sz="2000" dirty="0" smtClean="0"/>
              <a:t>2022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qerate</a:t>
            </a:r>
            <a:r>
              <a:rPr lang="en-US" sz="2000" dirty="0" smtClean="0"/>
              <a:t> </a:t>
            </a:r>
            <a:r>
              <a:rPr lang="en-US" sz="2000" dirty="0" err="1" smtClean="0"/>
              <a:t>është</a:t>
            </a:r>
            <a:r>
              <a:rPr lang="en-US" sz="2000" dirty="0" smtClean="0"/>
              <a:t> 0 </a:t>
            </a:r>
            <a:r>
              <a:rPr lang="en-US" sz="2000" dirty="0" err="1" smtClean="0"/>
              <a:t>leke</a:t>
            </a:r>
            <a:r>
              <a:rPr lang="en-US" sz="2000" dirty="0" smtClean="0"/>
              <a:t>. </a:t>
            </a:r>
          </a:p>
          <a:p>
            <a:pPr algn="just"/>
            <a:r>
              <a:rPr lang="en-US" sz="2000" dirty="0" err="1"/>
              <a:t>P</a:t>
            </a:r>
            <a:r>
              <a:rPr lang="en-US" sz="2000" dirty="0" err="1" smtClean="0"/>
              <a:t>ër</a:t>
            </a:r>
            <a:r>
              <a:rPr lang="en-US" sz="2000" dirty="0" smtClean="0"/>
              <a:t> </a:t>
            </a:r>
            <a:r>
              <a:rPr lang="en-US" sz="2000" dirty="0" err="1" smtClean="0"/>
              <a:t>vitin</a:t>
            </a:r>
            <a:r>
              <a:rPr lang="en-US" sz="2000" dirty="0" smtClean="0"/>
              <a:t> 2022, </a:t>
            </a:r>
            <a:r>
              <a:rPr lang="en-US" sz="2000" dirty="0" err="1" smtClean="0"/>
              <a:t>janë</a:t>
            </a:r>
            <a:r>
              <a:rPr lang="en-US" sz="2000" dirty="0" smtClean="0"/>
              <a:t> </a:t>
            </a:r>
            <a:r>
              <a:rPr lang="en-US" sz="2000" dirty="0" err="1" smtClean="0"/>
              <a:t>marrë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gjitha</a:t>
            </a:r>
            <a:r>
              <a:rPr lang="en-US" sz="2000" dirty="0" smtClean="0"/>
              <a:t> </a:t>
            </a:r>
            <a:r>
              <a:rPr lang="en-US" sz="2000" dirty="0" err="1" smtClean="0"/>
              <a:t>masat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evidentimin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çdo</a:t>
            </a:r>
            <a:r>
              <a:rPr lang="en-US" sz="2000" dirty="0" smtClean="0"/>
              <a:t> </a:t>
            </a:r>
            <a:r>
              <a:rPr lang="en-US" sz="2000" dirty="0" err="1" smtClean="0"/>
              <a:t>detyrimi</a:t>
            </a:r>
            <a:r>
              <a:rPr lang="en-US" sz="2000" dirty="0" smtClean="0"/>
              <a:t>, duke </a:t>
            </a:r>
            <a:r>
              <a:rPr lang="en-US" sz="2000" dirty="0" err="1" smtClean="0"/>
              <a:t>verifikuar</a:t>
            </a:r>
            <a:r>
              <a:rPr lang="en-US" sz="2000" dirty="0"/>
              <a:t> </a:t>
            </a:r>
            <a:r>
              <a:rPr lang="en-US" sz="2000" dirty="0" err="1" smtClean="0"/>
              <a:t>saktësinë</a:t>
            </a:r>
            <a:r>
              <a:rPr lang="en-US" sz="2000" dirty="0" smtClean="0"/>
              <a:t> e </a:t>
            </a:r>
            <a:r>
              <a:rPr lang="en-US" sz="2000" dirty="0" err="1" smtClean="0"/>
              <a:t>faturave</a:t>
            </a:r>
            <a:r>
              <a:rPr lang="en-US" sz="2000" dirty="0" smtClean="0"/>
              <a:t>, </a:t>
            </a:r>
            <a:r>
              <a:rPr lang="en-US" sz="2000" dirty="0" err="1" smtClean="0"/>
              <a:t>dokumentacionit</a:t>
            </a:r>
            <a:r>
              <a:rPr lang="en-US" sz="2000" dirty="0" smtClean="0"/>
              <a:t> </a:t>
            </a:r>
            <a:r>
              <a:rPr lang="en-US" sz="2000" dirty="0" err="1" smtClean="0"/>
              <a:t>justifikues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çdo</a:t>
            </a:r>
            <a:r>
              <a:rPr lang="en-US" sz="2000" dirty="0" smtClean="0"/>
              <a:t> </a:t>
            </a:r>
            <a:r>
              <a:rPr lang="en-US" sz="2000" dirty="0" err="1" smtClean="0"/>
              <a:t>fature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likuidimin</a:t>
            </a:r>
            <a:r>
              <a:rPr lang="en-US" sz="2000" dirty="0" smtClean="0"/>
              <a:t> e </a:t>
            </a:r>
            <a:r>
              <a:rPr lang="en-US" sz="2000" dirty="0" err="1" smtClean="0"/>
              <a:t>tyre</a:t>
            </a:r>
            <a:r>
              <a:rPr lang="en-US" sz="2000" dirty="0" smtClean="0"/>
              <a:t> </a:t>
            </a:r>
            <a:r>
              <a:rPr lang="en-US" sz="2000" dirty="0" err="1" smtClean="0"/>
              <a:t>brenda</a:t>
            </a:r>
            <a:r>
              <a:rPr lang="en-US" sz="2000" dirty="0" smtClean="0"/>
              <a:t> 30 </a:t>
            </a:r>
            <a:r>
              <a:rPr lang="en-US" sz="2000" dirty="0" err="1" smtClean="0"/>
              <a:t>ditëve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zbatim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ligjit</a:t>
            </a:r>
            <a:r>
              <a:rPr lang="en-US" sz="2000" dirty="0" smtClean="0"/>
              <a:t> 48/2014 “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pagesat</a:t>
            </a:r>
            <a:r>
              <a:rPr lang="en-US" sz="2000" dirty="0" smtClean="0"/>
              <a:t> e </a:t>
            </a:r>
            <a:r>
              <a:rPr lang="en-US" sz="2000" dirty="0" err="1" smtClean="0"/>
              <a:t>vonuara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detyrimet</a:t>
            </a:r>
            <a:r>
              <a:rPr lang="en-US" sz="2000" dirty="0" smtClean="0"/>
              <a:t> </a:t>
            </a:r>
            <a:r>
              <a:rPr lang="en-US" sz="2000" dirty="0" err="1" smtClean="0"/>
              <a:t>kontraktore</a:t>
            </a:r>
            <a:r>
              <a:rPr lang="en-US" sz="2000" dirty="0" smtClean="0"/>
              <a:t> e </a:t>
            </a:r>
            <a:r>
              <a:rPr lang="en-US" sz="2000" dirty="0" err="1" smtClean="0"/>
              <a:t>Tregtare”,për</a:t>
            </a:r>
            <a:r>
              <a:rPr lang="en-US" sz="2000" dirty="0" smtClean="0"/>
              <a:t> </a:t>
            </a:r>
            <a:r>
              <a:rPr lang="en-US" sz="2000" dirty="0" err="1" smtClean="0"/>
              <a:t>vitin</a:t>
            </a:r>
            <a:r>
              <a:rPr lang="en-US" sz="2000" dirty="0" smtClean="0"/>
              <a:t> 2022 </a:t>
            </a:r>
            <a:r>
              <a:rPr lang="en-US" sz="2000" dirty="0" err="1" smtClean="0"/>
              <a:t>nuk</a:t>
            </a:r>
            <a:r>
              <a:rPr lang="en-US" sz="2000" dirty="0" smtClean="0"/>
              <a:t> </a:t>
            </a:r>
            <a:r>
              <a:rPr lang="en-US" sz="2000" dirty="0" err="1" smtClean="0"/>
              <a:t>kemi</a:t>
            </a:r>
            <a:r>
              <a:rPr lang="en-US" sz="2000" dirty="0" smtClean="0"/>
              <a:t> </a:t>
            </a:r>
            <a:r>
              <a:rPr lang="en-US" sz="2000" dirty="0" err="1" smtClean="0"/>
              <a:t>krijuar</a:t>
            </a:r>
            <a:r>
              <a:rPr lang="en-US" sz="2000" dirty="0" smtClean="0"/>
              <a:t> </a:t>
            </a:r>
            <a:r>
              <a:rPr lang="en-US" sz="2000" dirty="0" err="1" smtClean="0"/>
              <a:t>detyrime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prapambetura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zbatim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Udhëzimit</a:t>
            </a:r>
            <a:r>
              <a:rPr lang="en-US" sz="2000" dirty="0" smtClean="0"/>
              <a:t> “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përgatitjen</a:t>
            </a:r>
            <a:r>
              <a:rPr lang="en-US" sz="2000" dirty="0" smtClean="0"/>
              <a:t> e </a:t>
            </a:r>
            <a:r>
              <a:rPr lang="en-US" sz="2000" dirty="0" err="1" smtClean="0"/>
              <a:t>Buxhetit</a:t>
            </a:r>
            <a:r>
              <a:rPr lang="en-US" sz="2000" dirty="0" smtClean="0"/>
              <a:t> </a:t>
            </a:r>
            <a:r>
              <a:rPr lang="en-US" sz="2000" dirty="0" err="1" smtClean="0"/>
              <a:t>Afatmesëm</a:t>
            </a:r>
            <a:r>
              <a:rPr lang="en-US" sz="2000" dirty="0" smtClean="0"/>
              <a:t> 2023-2025”, </a:t>
            </a:r>
            <a:r>
              <a:rPr lang="en-US" sz="2000" dirty="0" err="1" smtClean="0"/>
              <a:t>është</a:t>
            </a:r>
            <a:r>
              <a:rPr lang="en-US" sz="2000" dirty="0" smtClean="0"/>
              <a:t> </a:t>
            </a:r>
            <a:r>
              <a:rPr lang="en-US" sz="2000" dirty="0" err="1" smtClean="0"/>
              <a:t>dërguar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/>
              <a:t> </a:t>
            </a:r>
            <a:r>
              <a:rPr lang="en-US" sz="2000" dirty="0" err="1" smtClean="0"/>
              <a:t>Ministrinë</a:t>
            </a:r>
            <a:r>
              <a:rPr lang="en-US" sz="2000" dirty="0" smtClean="0"/>
              <a:t> e </a:t>
            </a:r>
            <a:r>
              <a:rPr lang="en-US" sz="2000" dirty="0" err="1" smtClean="0"/>
              <a:t>Punëve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Brendshme</a:t>
            </a:r>
            <a:r>
              <a:rPr lang="en-US" sz="2000" dirty="0" smtClean="0"/>
              <a:t> </a:t>
            </a:r>
            <a:r>
              <a:rPr lang="en-US" sz="2000" dirty="0" err="1" smtClean="0"/>
              <a:t>Projekt</a:t>
            </a:r>
            <a:r>
              <a:rPr lang="en-US" sz="2000" dirty="0" smtClean="0"/>
              <a:t> </a:t>
            </a:r>
            <a:r>
              <a:rPr lang="en-US" sz="2000" dirty="0" err="1" smtClean="0"/>
              <a:t>Buxheti</a:t>
            </a:r>
            <a:r>
              <a:rPr lang="en-US" sz="2000" dirty="0" smtClean="0"/>
              <a:t> 2022-2024.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zbatim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Udhëzimit</a:t>
            </a:r>
            <a:r>
              <a:rPr lang="en-US" sz="2000" dirty="0" smtClean="0"/>
              <a:t> </a:t>
            </a:r>
            <a:r>
              <a:rPr lang="en-US" sz="2000" dirty="0" err="1" smtClean="0"/>
              <a:t>Plotësues</a:t>
            </a:r>
            <a:r>
              <a:rPr lang="en-US" sz="2000" dirty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Ministrit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Financave</a:t>
            </a:r>
            <a:r>
              <a:rPr lang="en-US" sz="2000" dirty="0" smtClean="0"/>
              <a:t> “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përgatitjen</a:t>
            </a:r>
            <a:r>
              <a:rPr lang="en-US" sz="2000" dirty="0" smtClean="0"/>
              <a:t> e </a:t>
            </a:r>
            <a:r>
              <a:rPr lang="en-US" sz="2000" dirty="0" err="1" smtClean="0"/>
              <a:t>Programit</a:t>
            </a:r>
            <a:r>
              <a:rPr lang="en-US" sz="2000" dirty="0" smtClean="0"/>
              <a:t> </a:t>
            </a:r>
            <a:r>
              <a:rPr lang="en-US" sz="2000" dirty="0" err="1" smtClean="0"/>
              <a:t>Buxhetor</a:t>
            </a:r>
            <a:r>
              <a:rPr lang="en-US" sz="2000" dirty="0" smtClean="0"/>
              <a:t> </a:t>
            </a:r>
            <a:r>
              <a:rPr lang="en-US" sz="2000" dirty="0" err="1" smtClean="0"/>
              <a:t>Afat-Mesëm</a:t>
            </a:r>
            <a:r>
              <a:rPr lang="en-US" sz="2000" dirty="0" smtClean="0"/>
              <a:t> 2023 2025”,u </a:t>
            </a:r>
            <a:r>
              <a:rPr lang="en-US" sz="2000" dirty="0" err="1" smtClean="0"/>
              <a:t>hartua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dy</a:t>
            </a:r>
            <a:r>
              <a:rPr lang="en-US" sz="2000" dirty="0" smtClean="0"/>
              <a:t> </a:t>
            </a:r>
            <a:r>
              <a:rPr lang="en-US" sz="2000" dirty="0" err="1" smtClean="0"/>
              <a:t>programet</a:t>
            </a:r>
            <a:r>
              <a:rPr lang="en-US" sz="2000" dirty="0" smtClean="0"/>
              <a:t>, </a:t>
            </a:r>
            <a:r>
              <a:rPr lang="en-US" sz="2000" dirty="0" err="1" smtClean="0"/>
              <a:t>Projekt</a:t>
            </a:r>
            <a:r>
              <a:rPr lang="en-US" sz="2000" dirty="0" smtClean="0"/>
              <a:t> - </a:t>
            </a:r>
            <a:r>
              <a:rPr lang="en-US" sz="2000" dirty="0" err="1" smtClean="0"/>
              <a:t>Buxheti</a:t>
            </a:r>
            <a:r>
              <a:rPr lang="en-US" sz="2000" dirty="0" smtClean="0"/>
              <a:t> </a:t>
            </a:r>
            <a:r>
              <a:rPr lang="en-US" sz="2000" dirty="0" err="1" smtClean="0"/>
              <a:t>afatmesem</a:t>
            </a:r>
            <a:r>
              <a:rPr lang="en-US" sz="2000" dirty="0" smtClean="0"/>
              <a:t> 2023 2025, </a:t>
            </a:r>
            <a:r>
              <a:rPr lang="en-US" sz="2000" dirty="0" err="1" smtClean="0"/>
              <a:t>bazuar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faktin</a:t>
            </a:r>
            <a:r>
              <a:rPr lang="en-US" sz="2000" dirty="0" smtClean="0"/>
              <a:t> e </a:t>
            </a:r>
            <a:r>
              <a:rPr lang="en-US" sz="2000" dirty="0" err="1" smtClean="0"/>
              <a:t>vitit</a:t>
            </a:r>
            <a:r>
              <a:rPr lang="en-US" sz="2000" dirty="0"/>
              <a:t> </a:t>
            </a:r>
            <a:r>
              <a:rPr lang="en-US" sz="2000" dirty="0" smtClean="0"/>
              <a:t>2021-2022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kërkesat</a:t>
            </a:r>
            <a:r>
              <a:rPr lang="en-US" sz="2000" dirty="0" smtClean="0"/>
              <a:t> e </a:t>
            </a:r>
            <a:r>
              <a:rPr lang="en-US" sz="2000" dirty="0" err="1" smtClean="0"/>
              <a:t>Instititucionit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vitin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vazhdim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Nr.115/2021, “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buxhetin</a:t>
            </a:r>
            <a:r>
              <a:rPr lang="en-US" sz="2000" dirty="0" smtClean="0"/>
              <a:t> e </a:t>
            </a:r>
            <a:r>
              <a:rPr lang="en-US" sz="2000" dirty="0" err="1" smtClean="0"/>
              <a:t>vitit</a:t>
            </a:r>
            <a:r>
              <a:rPr lang="en-US" sz="2000" dirty="0" smtClean="0"/>
              <a:t> 2022”,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Udhëzimit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Ministrisë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Financave</a:t>
            </a:r>
            <a:r>
              <a:rPr lang="en-US" sz="2000" dirty="0" smtClean="0"/>
              <a:t> Nr.1, </a:t>
            </a:r>
            <a:r>
              <a:rPr lang="en-US" sz="2000" dirty="0" err="1" smtClean="0"/>
              <a:t>datë</a:t>
            </a:r>
            <a:r>
              <a:rPr lang="en-US" sz="2000" dirty="0" smtClean="0"/>
              <a:t>. 10.01.2022 “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zbatimin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buxhetit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vitit</a:t>
            </a:r>
            <a:r>
              <a:rPr lang="en-US" sz="2000" dirty="0" smtClean="0"/>
              <a:t> 2022”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Ministrisë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Financave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Ekonomisë</a:t>
            </a:r>
            <a:r>
              <a:rPr lang="en-US" sz="2000" dirty="0" smtClean="0"/>
              <a:t>, ka </a:t>
            </a:r>
            <a:r>
              <a:rPr lang="en-US" sz="2000" dirty="0" err="1" smtClean="0"/>
              <a:t>ndjekur</a:t>
            </a:r>
            <a:r>
              <a:rPr lang="en-US" sz="2000" dirty="0" smtClean="0"/>
              <a:t> </a:t>
            </a:r>
            <a:r>
              <a:rPr lang="en-US" sz="2000" dirty="0" err="1" smtClean="0"/>
              <a:t>verifikimin</a:t>
            </a:r>
            <a:r>
              <a:rPr lang="en-US" sz="2000" dirty="0" smtClean="0"/>
              <a:t> e </a:t>
            </a:r>
            <a:r>
              <a:rPr lang="en-US" sz="2000" dirty="0" err="1" smtClean="0"/>
              <a:t>ligjshërisë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Vendimeve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KB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miratimin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zbatimin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buxheteve</a:t>
            </a:r>
            <a:r>
              <a:rPr lang="en-US" sz="2000" dirty="0"/>
              <a:t> </a:t>
            </a:r>
            <a:r>
              <a:rPr lang="en-US" sz="2000" dirty="0" err="1" smtClean="0"/>
              <a:t>vendore</a:t>
            </a:r>
            <a:r>
              <a:rPr lang="en-US" sz="2000" dirty="0" smtClean="0"/>
              <a:t> </a:t>
            </a:r>
            <a:r>
              <a:rPr lang="en-US" sz="2000" dirty="0" err="1" smtClean="0"/>
              <a:t>gjatë</a:t>
            </a:r>
            <a:r>
              <a:rPr lang="en-US" sz="2000" dirty="0" smtClean="0"/>
              <a:t> </a:t>
            </a:r>
            <a:r>
              <a:rPr lang="en-US" sz="2000" dirty="0" err="1" smtClean="0"/>
              <a:t>gjithë</a:t>
            </a:r>
            <a:r>
              <a:rPr lang="en-US" sz="2000" dirty="0" smtClean="0"/>
              <a:t> </a:t>
            </a:r>
            <a:r>
              <a:rPr lang="en-US" sz="2000" dirty="0" err="1" smtClean="0"/>
              <a:t>periudhës</a:t>
            </a:r>
            <a:r>
              <a:rPr lang="en-US" sz="2000" dirty="0" smtClean="0"/>
              <a:t> </a:t>
            </a:r>
            <a:r>
              <a:rPr lang="en-US" sz="2000" dirty="0" err="1" smtClean="0"/>
              <a:t>ushtrimore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/>
              <a:t>REKRUTIMET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91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en-US" dirty="0" smtClean="0"/>
              <a:t> </a:t>
            </a:r>
            <a:r>
              <a:rPr lang="en-US" sz="3800" dirty="0" smtClean="0"/>
              <a:t>G</a:t>
            </a:r>
            <a:r>
              <a:rPr lang="sq-AL" sz="3800" dirty="0" smtClean="0"/>
              <a:t>jatë vitit 202</a:t>
            </a:r>
            <a:r>
              <a:rPr lang="en-US" sz="3800" dirty="0" smtClean="0"/>
              <a:t>2 </a:t>
            </a:r>
            <a:r>
              <a:rPr lang="en-US" sz="3800" dirty="0" err="1" smtClean="0"/>
              <a:t>janë</a:t>
            </a:r>
            <a:r>
              <a:rPr lang="en-US" sz="3800" dirty="0" smtClean="0"/>
              <a:t> </a:t>
            </a:r>
            <a:r>
              <a:rPr lang="en-US" sz="3800" dirty="0" err="1" smtClean="0"/>
              <a:t>kryer</a:t>
            </a:r>
            <a:r>
              <a:rPr lang="en-US" sz="3800" dirty="0" smtClean="0"/>
              <a:t> </a:t>
            </a:r>
            <a:r>
              <a:rPr lang="en-US" sz="3800" dirty="0" err="1" smtClean="0"/>
              <a:t>procedurat</a:t>
            </a:r>
            <a:r>
              <a:rPr lang="en-US" sz="3800" dirty="0" smtClean="0"/>
              <a:t> e </a:t>
            </a:r>
            <a:r>
              <a:rPr lang="en-US" sz="3800" dirty="0" err="1" smtClean="0"/>
              <a:t>rekrutimit</a:t>
            </a:r>
            <a:r>
              <a:rPr lang="en-US" sz="3800" dirty="0" smtClean="0"/>
              <a:t> </a:t>
            </a:r>
            <a:r>
              <a:rPr lang="en-US" sz="3800" dirty="0" err="1" smtClean="0"/>
              <a:t>dhe</a:t>
            </a:r>
            <a:r>
              <a:rPr lang="en-US" sz="3800" dirty="0" smtClean="0"/>
              <a:t> </a:t>
            </a:r>
            <a:r>
              <a:rPr lang="en-US" sz="3800" dirty="0" err="1" smtClean="0"/>
              <a:t>janë</a:t>
            </a:r>
            <a:r>
              <a:rPr lang="en-US" sz="3800" dirty="0" smtClean="0"/>
              <a:t> </a:t>
            </a:r>
            <a:r>
              <a:rPr lang="en-US" sz="3800" dirty="0" err="1" smtClean="0"/>
              <a:t>plotësuar</a:t>
            </a:r>
            <a:r>
              <a:rPr lang="en-US" sz="3800" dirty="0" smtClean="0"/>
              <a:t> </a:t>
            </a:r>
            <a:r>
              <a:rPr lang="en-US" sz="3800" dirty="0" err="1" smtClean="0"/>
              <a:t>këto</a:t>
            </a:r>
            <a:r>
              <a:rPr lang="en-US" sz="3800" dirty="0" smtClean="0"/>
              <a:t> </a:t>
            </a:r>
            <a:r>
              <a:rPr lang="en-US" sz="3800" dirty="0" err="1" smtClean="0"/>
              <a:t>pozicione</a:t>
            </a:r>
            <a:r>
              <a:rPr lang="en-US" sz="3800" dirty="0" smtClean="0"/>
              <a:t> :</a:t>
            </a:r>
          </a:p>
          <a:p>
            <a:pPr lvl="0" algn="just"/>
            <a:r>
              <a:rPr lang="en-US" sz="3800" dirty="0" smtClean="0"/>
              <a:t>1 </a:t>
            </a:r>
            <a:r>
              <a:rPr lang="en-US" sz="3800" dirty="0" err="1" smtClean="0"/>
              <a:t>Sekretar</a:t>
            </a:r>
            <a:r>
              <a:rPr lang="en-US" sz="3800" dirty="0" smtClean="0"/>
              <a:t>  </a:t>
            </a:r>
            <a:r>
              <a:rPr lang="en-US" sz="3800" dirty="0" err="1" smtClean="0"/>
              <a:t>i</a:t>
            </a:r>
            <a:r>
              <a:rPr lang="en-US" sz="3800" dirty="0" smtClean="0"/>
              <a:t> </a:t>
            </a:r>
            <a:r>
              <a:rPr lang="en-US" sz="3800" dirty="0" err="1" smtClean="0"/>
              <a:t>Përgjithshëm</a:t>
            </a:r>
            <a:r>
              <a:rPr lang="en-US" sz="3800" dirty="0" smtClean="0"/>
              <a:t> </a:t>
            </a:r>
          </a:p>
          <a:p>
            <a:pPr lvl="0" algn="just"/>
            <a:r>
              <a:rPr lang="sq-AL" sz="3800" dirty="0" smtClean="0"/>
              <a:t>1 Përgjegjës Sektori (Përgjegjësi i Sekto</a:t>
            </a:r>
            <a:r>
              <a:rPr lang="en-US" sz="3800" dirty="0" smtClean="0"/>
              <a:t>r</a:t>
            </a:r>
            <a:r>
              <a:rPr lang="sq-AL" sz="3800" dirty="0" smtClean="0"/>
              <a:t>it të</a:t>
            </a:r>
            <a:r>
              <a:rPr lang="en-US" sz="3800" dirty="0" smtClean="0"/>
              <a:t> </a:t>
            </a:r>
            <a:r>
              <a:rPr lang="en-US" sz="3800" dirty="0" err="1" smtClean="0"/>
              <a:t>Financës</a:t>
            </a:r>
            <a:r>
              <a:rPr lang="en-US" sz="3800" dirty="0" smtClean="0"/>
              <a:t> </a:t>
            </a:r>
            <a:r>
              <a:rPr lang="en-US" sz="3800" dirty="0" err="1" smtClean="0"/>
              <a:t>dhe</a:t>
            </a:r>
            <a:r>
              <a:rPr lang="en-US" sz="3800" dirty="0" smtClean="0"/>
              <a:t> </a:t>
            </a:r>
            <a:r>
              <a:rPr lang="en-US" sz="3800" dirty="0" err="1" smtClean="0"/>
              <a:t>Shërbimeve</a:t>
            </a:r>
            <a:r>
              <a:rPr lang="en-US" sz="3800" dirty="0" smtClean="0"/>
              <a:t> </a:t>
            </a:r>
            <a:r>
              <a:rPr lang="en-US" sz="3800" dirty="0" err="1" smtClean="0"/>
              <a:t>Mbështetëse</a:t>
            </a:r>
            <a:r>
              <a:rPr lang="sq-AL" sz="3800" dirty="0" smtClean="0"/>
              <a:t>)</a:t>
            </a:r>
            <a:endParaRPr lang="en-US" sz="3800" dirty="0" smtClean="0"/>
          </a:p>
          <a:p>
            <a:pPr lvl="0" algn="just"/>
            <a:r>
              <a:rPr lang="en-US" sz="3800" dirty="0" smtClean="0"/>
              <a:t>1</a:t>
            </a:r>
            <a:r>
              <a:rPr lang="sq-AL" sz="3800" dirty="0" smtClean="0"/>
              <a:t> Specialist (Specialis</a:t>
            </a:r>
            <a:r>
              <a:rPr lang="en-US" sz="3800" dirty="0" smtClean="0"/>
              <a:t>t </a:t>
            </a:r>
            <a:r>
              <a:rPr lang="en-US" sz="3800" dirty="0" err="1" smtClean="0"/>
              <a:t>Emergjencash</a:t>
            </a:r>
            <a:r>
              <a:rPr lang="sq-AL" sz="3800" dirty="0" smtClean="0"/>
              <a:t>)</a:t>
            </a:r>
            <a:endParaRPr lang="en-US" sz="3800" dirty="0" smtClean="0"/>
          </a:p>
          <a:p>
            <a:pPr lvl="0" algn="just"/>
            <a:r>
              <a:rPr lang="en-US" sz="3800" dirty="0" smtClean="0"/>
              <a:t>1 </a:t>
            </a:r>
            <a:r>
              <a:rPr lang="en-US" sz="3800" dirty="0" err="1" smtClean="0"/>
              <a:t>Nënprefekt</a:t>
            </a:r>
            <a:endParaRPr lang="en-US" sz="3800" dirty="0" smtClean="0"/>
          </a:p>
          <a:p>
            <a:pPr lvl="0" algn="just"/>
            <a:r>
              <a:rPr lang="en-US" sz="3800" dirty="0" smtClean="0"/>
              <a:t>2 </a:t>
            </a:r>
            <a:r>
              <a:rPr lang="en-US" sz="3800" dirty="0" err="1" smtClean="0"/>
              <a:t>Specialistë</a:t>
            </a:r>
            <a:r>
              <a:rPr lang="en-US" sz="3800" dirty="0" smtClean="0"/>
              <a:t> ( </a:t>
            </a:r>
            <a:r>
              <a:rPr lang="en-US" sz="3800" dirty="0" err="1" smtClean="0"/>
              <a:t>Sektori</a:t>
            </a:r>
            <a:r>
              <a:rPr lang="en-US" sz="3800" dirty="0" smtClean="0"/>
              <a:t> </a:t>
            </a:r>
            <a:r>
              <a:rPr lang="en-US" sz="3800" dirty="0" err="1" smtClean="0"/>
              <a:t>Kompetencave</a:t>
            </a:r>
            <a:r>
              <a:rPr lang="en-US" sz="3800" dirty="0" smtClean="0"/>
              <a:t> </a:t>
            </a:r>
            <a:r>
              <a:rPr lang="en-US" sz="3800" dirty="0" err="1" smtClean="0"/>
              <a:t>Vendore</a:t>
            </a:r>
            <a:r>
              <a:rPr lang="en-US" sz="3800" dirty="0" smtClean="0"/>
              <a:t> )</a:t>
            </a:r>
          </a:p>
          <a:p>
            <a:pPr lvl="0" algn="just"/>
            <a:r>
              <a:rPr lang="en-US" sz="3800" dirty="0" smtClean="0"/>
              <a:t>1 </a:t>
            </a:r>
            <a:r>
              <a:rPr lang="en-US" sz="3800" dirty="0" err="1" smtClean="0"/>
              <a:t>Punonjës</a:t>
            </a:r>
            <a:r>
              <a:rPr lang="en-US" sz="3800" dirty="0" smtClean="0"/>
              <a:t> </a:t>
            </a:r>
            <a:r>
              <a:rPr lang="en-US" sz="3800" dirty="0" err="1" smtClean="0"/>
              <a:t>pastrimi</a:t>
            </a:r>
            <a:endParaRPr lang="en-US" sz="3800" dirty="0" smtClean="0"/>
          </a:p>
          <a:p>
            <a:pPr algn="just">
              <a:buNone/>
            </a:pPr>
            <a:r>
              <a:rPr lang="sq-AL" sz="3800" dirty="0" smtClean="0"/>
              <a:t> </a:t>
            </a:r>
            <a:endParaRPr lang="en-US" sz="3800" dirty="0" smtClean="0"/>
          </a:p>
          <a:p>
            <a:pPr algn="just">
              <a:buNone/>
            </a:pPr>
            <a:r>
              <a:rPr lang="sq-AL" sz="3800" dirty="0" smtClean="0"/>
              <a:t>Pozicionet vakante në 31.12.202</a:t>
            </a:r>
            <a:r>
              <a:rPr lang="en-US" sz="3800" dirty="0" smtClean="0"/>
              <a:t>2</a:t>
            </a:r>
            <a:r>
              <a:rPr lang="sq-AL" sz="3800" dirty="0" smtClean="0"/>
              <a:t> </a:t>
            </a:r>
            <a:r>
              <a:rPr lang="en-US" sz="3800" dirty="0" smtClean="0"/>
              <a:t> </a:t>
            </a:r>
            <a:r>
              <a:rPr lang="en-US" sz="3800" dirty="0" err="1" smtClean="0"/>
              <a:t>janë</a:t>
            </a:r>
            <a:r>
              <a:rPr lang="en-US" sz="3800" dirty="0" smtClean="0"/>
              <a:t> 5</a:t>
            </a:r>
            <a:r>
              <a:rPr lang="sq-AL" sz="3800" dirty="0" smtClean="0"/>
              <a:t>, të gjitha nga funksione të Shërbimit Civil, më konkretisht:</a:t>
            </a:r>
            <a:endParaRPr lang="en-US" sz="3800" dirty="0"/>
          </a:p>
          <a:p>
            <a:pPr algn="just"/>
            <a:r>
              <a:rPr lang="en-US" sz="3800" dirty="0" smtClean="0"/>
              <a:t>5 </a:t>
            </a:r>
            <a:r>
              <a:rPr lang="en-US" sz="3800" dirty="0" err="1" smtClean="0"/>
              <a:t>Specialistë</a:t>
            </a:r>
            <a:r>
              <a:rPr lang="en-US" sz="3800" dirty="0" smtClean="0"/>
              <a:t> ( 2 Specialist Finance, 1  Specialist Jurist, 1 Specialist </a:t>
            </a:r>
            <a:r>
              <a:rPr lang="en-US" sz="3800" dirty="0" err="1" smtClean="0"/>
              <a:t>Emergjencash</a:t>
            </a:r>
            <a:r>
              <a:rPr lang="en-US" sz="3800" dirty="0" smtClean="0"/>
              <a:t>, 1 Specialist </a:t>
            </a:r>
            <a:r>
              <a:rPr lang="en-US" sz="3800" dirty="0" err="1" smtClean="0"/>
              <a:t>Zhvillimi</a:t>
            </a:r>
            <a:r>
              <a:rPr lang="en-US" sz="3800" dirty="0" smtClean="0"/>
              <a:t> Urban)</a:t>
            </a:r>
          </a:p>
          <a:p>
            <a:pPr lvl="0" algn="just">
              <a:buNone/>
            </a:pPr>
            <a:endParaRPr lang="en-US" sz="3800" dirty="0" smtClean="0"/>
          </a:p>
          <a:p>
            <a:pPr lvl="0" algn="just">
              <a:buNone/>
            </a:pP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gjitha</a:t>
            </a:r>
            <a:r>
              <a:rPr lang="en-US" sz="3800" dirty="0" smtClean="0"/>
              <a:t> </a:t>
            </a:r>
            <a:r>
              <a:rPr lang="en-US" sz="3800" dirty="0" err="1" smtClean="0"/>
              <a:t>emërimet</a:t>
            </a:r>
            <a:r>
              <a:rPr lang="en-US" sz="3800" dirty="0" smtClean="0"/>
              <a:t> </a:t>
            </a:r>
            <a:r>
              <a:rPr lang="en-US" sz="3800" dirty="0" err="1" smtClean="0"/>
              <a:t>dhe</a:t>
            </a:r>
            <a:r>
              <a:rPr lang="en-US" sz="3800" dirty="0" smtClean="0"/>
              <a:t> </a:t>
            </a:r>
            <a:r>
              <a:rPr lang="en-US" sz="3800" dirty="0" err="1" smtClean="0"/>
              <a:t>lirimet</a:t>
            </a:r>
            <a:r>
              <a:rPr lang="en-US" sz="3800" dirty="0" smtClean="0"/>
              <a:t> e </a:t>
            </a:r>
            <a:r>
              <a:rPr lang="en-US" sz="3800" dirty="0" err="1" smtClean="0"/>
              <a:t>punonjësve</a:t>
            </a:r>
            <a:r>
              <a:rPr lang="en-US" sz="3800" dirty="0" smtClean="0"/>
              <a:t> </a:t>
            </a: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institucionit</a:t>
            </a:r>
            <a:r>
              <a:rPr lang="en-US" sz="3800" dirty="0" smtClean="0"/>
              <a:t> </a:t>
            </a:r>
            <a:r>
              <a:rPr lang="en-US" sz="3800" dirty="0" err="1" smtClean="0"/>
              <a:t>janë</a:t>
            </a:r>
            <a:r>
              <a:rPr lang="en-US" sz="3800" dirty="0" smtClean="0"/>
              <a:t> </a:t>
            </a:r>
            <a:r>
              <a:rPr lang="en-US" sz="3800" dirty="0" err="1" smtClean="0"/>
              <a:t>pasqyruar</a:t>
            </a:r>
            <a:r>
              <a:rPr lang="en-US" sz="3800" dirty="0" smtClean="0"/>
              <a:t> </a:t>
            </a:r>
            <a:r>
              <a:rPr lang="en-US" sz="3800" dirty="0" err="1" smtClean="0"/>
              <a:t>në</a:t>
            </a:r>
            <a:r>
              <a:rPr lang="en-US" sz="3800" dirty="0" smtClean="0"/>
              <a:t> </a:t>
            </a:r>
            <a:r>
              <a:rPr lang="en-US" sz="3800" dirty="0" err="1" smtClean="0"/>
              <a:t>sistemin</a:t>
            </a:r>
            <a:endParaRPr lang="en-US" sz="3800" dirty="0" smtClean="0"/>
          </a:p>
          <a:p>
            <a:pPr lvl="0" algn="just">
              <a:buNone/>
            </a:pPr>
            <a:r>
              <a:rPr lang="en-US" sz="3800" dirty="0" smtClean="0"/>
              <a:t>HRMIS (</a:t>
            </a:r>
            <a:r>
              <a:rPr lang="en-US" sz="3800" dirty="0" err="1" smtClean="0"/>
              <a:t>Regjistri</a:t>
            </a:r>
            <a:r>
              <a:rPr lang="en-US" sz="3800" dirty="0" smtClean="0"/>
              <a:t> </a:t>
            </a:r>
            <a:r>
              <a:rPr lang="en-US" sz="3800" dirty="0" err="1" smtClean="0"/>
              <a:t>Qendror</a:t>
            </a:r>
            <a:r>
              <a:rPr lang="en-US" sz="3800" dirty="0" smtClean="0"/>
              <a:t> </a:t>
            </a:r>
            <a:r>
              <a:rPr lang="en-US" sz="3800" dirty="0" err="1" smtClean="0"/>
              <a:t>i</a:t>
            </a:r>
            <a:r>
              <a:rPr lang="en-US" sz="3800" dirty="0" smtClean="0"/>
              <a:t> </a:t>
            </a:r>
            <a:r>
              <a:rPr lang="en-US" sz="3800" dirty="0" err="1" smtClean="0"/>
              <a:t>Personelit</a:t>
            </a:r>
            <a:r>
              <a:rPr lang="en-US" sz="3800" dirty="0" smtClean="0"/>
              <a:t>), me </a:t>
            </a: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gjitha</a:t>
            </a:r>
            <a:r>
              <a:rPr lang="en-US" sz="3800" dirty="0" smtClean="0"/>
              <a:t> </a:t>
            </a: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dhënat</a:t>
            </a:r>
            <a:r>
              <a:rPr lang="en-US" sz="3800" dirty="0" smtClean="0"/>
              <a:t> </a:t>
            </a:r>
            <a:r>
              <a:rPr lang="en-US" sz="3800" dirty="0" err="1" smtClean="0"/>
              <a:t>profesionale</a:t>
            </a:r>
            <a:r>
              <a:rPr lang="en-US" sz="3800" dirty="0" smtClean="0"/>
              <a:t> </a:t>
            </a:r>
            <a:r>
              <a:rPr lang="en-US" sz="3800" dirty="0" err="1" smtClean="0"/>
              <a:t>dhe</a:t>
            </a:r>
            <a:r>
              <a:rPr lang="en-US" sz="3800" dirty="0" smtClean="0"/>
              <a:t> </a:t>
            </a:r>
            <a:r>
              <a:rPr lang="en-US" sz="3800" dirty="0" err="1" smtClean="0"/>
              <a:t>teknike</a:t>
            </a:r>
            <a:endParaRPr lang="en-US" sz="3800" dirty="0" smtClean="0"/>
          </a:p>
          <a:p>
            <a:pPr lvl="0" algn="just">
              <a:buNone/>
            </a:pP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gjithësecilit</a:t>
            </a:r>
            <a:r>
              <a:rPr lang="en-US" sz="3800" dirty="0" smtClean="0"/>
              <a:t>. </a:t>
            </a:r>
            <a:r>
              <a:rPr lang="en-US" sz="3800" dirty="0" err="1"/>
              <a:t>Ë</a:t>
            </a:r>
            <a:r>
              <a:rPr lang="en-US" sz="3800" dirty="0" err="1" smtClean="0"/>
              <a:t>shtë</a:t>
            </a:r>
            <a:r>
              <a:rPr lang="en-US" sz="3800" dirty="0" smtClean="0"/>
              <a:t> </a:t>
            </a:r>
            <a:r>
              <a:rPr lang="en-US" sz="3800" dirty="0" err="1" smtClean="0"/>
              <a:t>informuar</a:t>
            </a:r>
            <a:r>
              <a:rPr lang="en-US" sz="3800" dirty="0" smtClean="0"/>
              <a:t> </a:t>
            </a:r>
            <a:r>
              <a:rPr lang="en-US" sz="3800" dirty="0" err="1" smtClean="0"/>
              <a:t>Ministria</a:t>
            </a:r>
            <a:r>
              <a:rPr lang="en-US" sz="3800" dirty="0" smtClean="0"/>
              <a:t> e </a:t>
            </a:r>
            <a:r>
              <a:rPr lang="en-US" sz="3800" dirty="0" err="1" smtClean="0"/>
              <a:t>Brendshme</a:t>
            </a:r>
            <a:r>
              <a:rPr lang="en-US" sz="3800" dirty="0" smtClean="0"/>
              <a:t> </a:t>
            </a:r>
            <a:r>
              <a:rPr lang="en-US" sz="3800" dirty="0" err="1" smtClean="0"/>
              <a:t>dhe</a:t>
            </a:r>
            <a:r>
              <a:rPr lang="en-US" sz="3800" dirty="0" smtClean="0"/>
              <a:t> DAP-</a:t>
            </a:r>
            <a:r>
              <a:rPr lang="en-US" sz="3800" dirty="0" err="1" smtClean="0"/>
              <a:t>i</a:t>
            </a:r>
            <a:r>
              <a:rPr lang="en-US" sz="3800" dirty="0" smtClean="0"/>
              <a:t> </a:t>
            </a:r>
            <a:r>
              <a:rPr lang="en-US" sz="3800" dirty="0" err="1" smtClean="0"/>
              <a:t>për</a:t>
            </a:r>
            <a:r>
              <a:rPr lang="en-US" sz="3800" dirty="0" smtClean="0"/>
              <a:t> </a:t>
            </a:r>
            <a:r>
              <a:rPr lang="en-US" sz="3800" dirty="0" err="1" smtClean="0"/>
              <a:t>çdo</a:t>
            </a:r>
            <a:r>
              <a:rPr lang="en-US" sz="3800" dirty="0" smtClean="0"/>
              <a:t> </a:t>
            </a:r>
            <a:r>
              <a:rPr lang="en-US" sz="3800" dirty="0" err="1" smtClean="0"/>
              <a:t>lëvizje</a:t>
            </a:r>
            <a:endParaRPr lang="en-US" sz="3800" dirty="0" smtClean="0"/>
          </a:p>
          <a:p>
            <a:pPr lvl="0" algn="just">
              <a:buNone/>
            </a:pP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punonjësve</a:t>
            </a:r>
            <a:r>
              <a:rPr lang="en-US" sz="3800" dirty="0" smtClean="0"/>
              <a:t> (</a:t>
            </a:r>
            <a:r>
              <a:rPr lang="en-US" sz="3800" dirty="0" err="1" smtClean="0"/>
              <a:t>emërimet</a:t>
            </a:r>
            <a:r>
              <a:rPr lang="en-US" sz="3800" dirty="0" smtClean="0"/>
              <a:t> / </a:t>
            </a:r>
            <a:r>
              <a:rPr lang="en-US" sz="3800" dirty="0" err="1" smtClean="0"/>
              <a:t>lirimet</a:t>
            </a:r>
            <a:r>
              <a:rPr lang="en-US" sz="3800" dirty="0" smtClean="0"/>
              <a:t>).</a:t>
            </a:r>
          </a:p>
          <a:p>
            <a:pPr lvl="0" algn="just">
              <a:buNone/>
            </a:pPr>
            <a:endParaRPr lang="en-US" sz="3800" dirty="0"/>
          </a:p>
          <a:p>
            <a:pPr lvl="0" algn="just">
              <a:buNone/>
            </a:pPr>
            <a:r>
              <a:rPr lang="en-US" sz="3800" dirty="0" err="1" smtClean="0"/>
              <a:t>Gjatë</a:t>
            </a:r>
            <a:r>
              <a:rPr lang="en-US" sz="3800" dirty="0" smtClean="0"/>
              <a:t> </a:t>
            </a:r>
            <a:r>
              <a:rPr lang="en-US" sz="3800" dirty="0" err="1" smtClean="0"/>
              <a:t>vitit</a:t>
            </a:r>
            <a:r>
              <a:rPr lang="en-US" sz="3800" dirty="0" smtClean="0"/>
              <a:t> 2022 </a:t>
            </a:r>
            <a:r>
              <a:rPr lang="en-US" sz="3800" dirty="0" err="1" smtClean="0"/>
              <a:t>nga</a:t>
            </a:r>
            <a:r>
              <a:rPr lang="en-US" sz="3800" dirty="0" smtClean="0"/>
              <a:t> </a:t>
            </a:r>
            <a:r>
              <a:rPr lang="en-US" sz="3800" dirty="0" err="1" smtClean="0"/>
              <a:t>Institucioni</a:t>
            </a:r>
            <a:r>
              <a:rPr lang="en-US" sz="3800" dirty="0" smtClean="0"/>
              <a:t> </a:t>
            </a:r>
            <a:r>
              <a:rPr lang="en-US" sz="3800" dirty="0" err="1" smtClean="0"/>
              <a:t>i</a:t>
            </a:r>
            <a:r>
              <a:rPr lang="en-US" sz="3800" dirty="0" smtClean="0"/>
              <a:t> </a:t>
            </a:r>
            <a:r>
              <a:rPr lang="en-US" sz="3800" dirty="0" err="1" smtClean="0"/>
              <a:t>Prefektit</a:t>
            </a:r>
            <a:r>
              <a:rPr lang="en-US" sz="3800" dirty="0" smtClean="0"/>
              <a:t> </a:t>
            </a:r>
            <a:r>
              <a:rPr lang="en-US" sz="3800" dirty="0" err="1" smtClean="0"/>
              <a:t>të</a:t>
            </a:r>
            <a:r>
              <a:rPr lang="en-US" sz="3800" dirty="0" smtClean="0"/>
              <a:t> </a:t>
            </a:r>
            <a:r>
              <a:rPr lang="en-US" sz="3800" dirty="0" err="1" smtClean="0"/>
              <a:t>Qarkut</a:t>
            </a:r>
            <a:r>
              <a:rPr lang="en-US" sz="3800" dirty="0" smtClean="0"/>
              <a:t> </a:t>
            </a:r>
            <a:r>
              <a:rPr lang="en-US" sz="3800" dirty="0" err="1" smtClean="0"/>
              <a:t>Elbasan</a:t>
            </a:r>
            <a:r>
              <a:rPr lang="en-US" sz="3800" dirty="0" smtClean="0"/>
              <a:t> </a:t>
            </a:r>
            <a:r>
              <a:rPr lang="en-US" sz="3800" dirty="0" err="1" smtClean="0"/>
              <a:t>është</a:t>
            </a:r>
            <a:r>
              <a:rPr lang="en-US" sz="3800" dirty="0" smtClean="0"/>
              <a:t> </a:t>
            </a:r>
            <a:r>
              <a:rPr lang="en-US" sz="3800" dirty="0" err="1" smtClean="0"/>
              <a:t>dhënë</a:t>
            </a:r>
            <a:r>
              <a:rPr lang="en-US" sz="3800" dirty="0" smtClean="0"/>
              <a:t> 1 </a:t>
            </a:r>
            <a:r>
              <a:rPr lang="en-US" sz="3800" dirty="0" err="1" smtClean="0"/>
              <a:t>masë</a:t>
            </a:r>
            <a:endParaRPr lang="en-US" sz="3800" dirty="0" smtClean="0"/>
          </a:p>
          <a:p>
            <a:pPr lvl="0" algn="just">
              <a:buNone/>
            </a:pPr>
            <a:r>
              <a:rPr lang="en-US" sz="3800" dirty="0" err="1" smtClean="0"/>
              <a:t>disiplinore</a:t>
            </a:r>
            <a:r>
              <a:rPr lang="en-US" sz="3800" dirty="0" smtClean="0"/>
              <a:t> “</a:t>
            </a:r>
            <a:r>
              <a:rPr lang="en-US" sz="3800" dirty="0" err="1" smtClean="0"/>
              <a:t>Vërejtje</a:t>
            </a:r>
            <a:r>
              <a:rPr lang="en-US" sz="3800" dirty="0" smtClean="0"/>
              <a:t> me </a:t>
            </a:r>
            <a:r>
              <a:rPr lang="en-US" sz="3800" dirty="0" err="1" smtClean="0"/>
              <a:t>shkrim</a:t>
            </a:r>
            <a:r>
              <a:rPr lang="en-US" sz="3800" dirty="0" smtClean="0"/>
              <a:t>” </a:t>
            </a:r>
            <a:r>
              <a:rPr lang="en-US" sz="3800" dirty="0" err="1" smtClean="0"/>
              <a:t>për</a:t>
            </a:r>
            <a:r>
              <a:rPr lang="en-US" sz="3800" dirty="0" smtClean="0"/>
              <a:t> </a:t>
            </a:r>
            <a:r>
              <a:rPr lang="en-US" sz="3800" dirty="0" err="1" smtClean="0"/>
              <a:t>nëpunësin</a:t>
            </a:r>
            <a:r>
              <a:rPr lang="en-US" sz="3800" dirty="0" smtClean="0"/>
              <a:t> civil </a:t>
            </a:r>
            <a:r>
              <a:rPr lang="en-US" sz="3800" dirty="0" err="1" smtClean="0"/>
              <a:t>znj</a:t>
            </a:r>
            <a:r>
              <a:rPr lang="en-US" sz="3800" dirty="0" smtClean="0"/>
              <a:t>. Lorena </a:t>
            </a:r>
            <a:r>
              <a:rPr lang="en-US" sz="3800" dirty="0" err="1" smtClean="0"/>
              <a:t>Balliu</a:t>
            </a:r>
            <a:r>
              <a:rPr lang="en-US" sz="3800" dirty="0" smtClean="0"/>
              <a:t>, me </a:t>
            </a:r>
            <a:r>
              <a:rPr lang="en-US" sz="3800" dirty="0" err="1" smtClean="0"/>
              <a:t>pozicion</a:t>
            </a:r>
            <a:endParaRPr lang="en-US" sz="3800" dirty="0" smtClean="0"/>
          </a:p>
          <a:p>
            <a:pPr lvl="0" algn="just">
              <a:buNone/>
            </a:pPr>
            <a:r>
              <a:rPr lang="en-US" sz="3800" dirty="0" err="1" smtClean="0"/>
              <a:t>Sekretar</a:t>
            </a:r>
            <a:r>
              <a:rPr lang="en-US" sz="3800" dirty="0" smtClean="0"/>
              <a:t> </a:t>
            </a:r>
            <a:r>
              <a:rPr lang="en-US" sz="3800" dirty="0" err="1" smtClean="0"/>
              <a:t>i</a:t>
            </a:r>
            <a:r>
              <a:rPr lang="en-US" sz="3800" dirty="0" smtClean="0"/>
              <a:t> </a:t>
            </a:r>
            <a:r>
              <a:rPr lang="en-US" sz="3800" dirty="0" err="1" smtClean="0"/>
              <a:t>Përgjithshëm</a:t>
            </a:r>
            <a:r>
              <a:rPr lang="en-US" sz="3800" dirty="0" smtClean="0"/>
              <a:t>.</a:t>
            </a:r>
          </a:p>
          <a:p>
            <a:pPr lvl="0"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/>
              <a:t>ARSHIVË-PROTOKOLL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69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/>
              <a:t>Gjatë</a:t>
            </a:r>
            <a:r>
              <a:rPr lang="en-US" dirty="0" smtClean="0"/>
              <a:t> </a:t>
            </a:r>
            <a:r>
              <a:rPr lang="en-US" dirty="0" err="1" smtClean="0"/>
              <a:t>vitit</a:t>
            </a:r>
            <a:r>
              <a:rPr lang="en-US" dirty="0" smtClean="0"/>
              <a:t> 2022 ka </a:t>
            </a:r>
            <a:r>
              <a:rPr lang="en-US" dirty="0" err="1" smtClean="0"/>
              <a:t>pasur</a:t>
            </a:r>
            <a:r>
              <a:rPr lang="en-US" dirty="0" smtClean="0"/>
              <a:t> </a:t>
            </a:r>
            <a:r>
              <a:rPr lang="en-US" dirty="0" err="1" smtClean="0"/>
              <a:t>korespondencë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postën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1 558 </a:t>
            </a:r>
            <a:r>
              <a:rPr lang="en-US" dirty="0" err="1" smtClean="0"/>
              <a:t>letra</a:t>
            </a:r>
            <a:r>
              <a:rPr lang="en-US" dirty="0" smtClean="0"/>
              <a:t> </a:t>
            </a:r>
            <a:r>
              <a:rPr lang="en-US" dirty="0" err="1" smtClean="0"/>
              <a:t>krahasuar</a:t>
            </a:r>
            <a:r>
              <a:rPr lang="en-US" dirty="0" smtClean="0"/>
              <a:t> me </a:t>
            </a:r>
            <a:r>
              <a:rPr lang="en-US" dirty="0" err="1" smtClean="0"/>
              <a:t>vitin</a:t>
            </a:r>
            <a:r>
              <a:rPr lang="en-US" dirty="0" smtClean="0"/>
              <a:t> 2021 </a:t>
            </a:r>
            <a:r>
              <a:rPr lang="en-US" dirty="0" err="1" smtClean="0"/>
              <a:t>në</a:t>
            </a:r>
            <a:r>
              <a:rPr lang="en-US" dirty="0" smtClean="0"/>
              <a:t> 1405 </a:t>
            </a:r>
            <a:r>
              <a:rPr lang="en-US" dirty="0" err="1" smtClean="0"/>
              <a:t>letër</a:t>
            </a:r>
            <a:r>
              <a:rPr lang="en-US" dirty="0" smtClean="0"/>
              <a:t> </a:t>
            </a:r>
            <a:r>
              <a:rPr lang="en-US" dirty="0" err="1" smtClean="0"/>
              <a:t>shkëmbime</a:t>
            </a:r>
            <a:r>
              <a:rPr lang="en-US" dirty="0" smtClean="0"/>
              <a:t>, </a:t>
            </a:r>
            <a:r>
              <a:rPr lang="en-US" dirty="0" err="1" smtClean="0"/>
              <a:t>dmth</a:t>
            </a:r>
            <a:r>
              <a:rPr lang="en-US" dirty="0" smtClean="0"/>
              <a:t> 153 </a:t>
            </a:r>
            <a:r>
              <a:rPr lang="en-US" dirty="0" err="1" smtClean="0"/>
              <a:t>letër</a:t>
            </a:r>
            <a:r>
              <a:rPr lang="en-US" dirty="0" smtClean="0"/>
              <a:t> </a:t>
            </a:r>
            <a:r>
              <a:rPr lang="en-US" dirty="0" err="1" smtClean="0"/>
              <a:t>shkëmbime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tepër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Urdhra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Brendshëm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2022 ka </a:t>
            </a:r>
            <a:r>
              <a:rPr lang="en-US" dirty="0" err="1" smtClean="0"/>
              <a:t>pasur</a:t>
            </a:r>
            <a:r>
              <a:rPr lang="en-US" dirty="0" smtClean="0"/>
              <a:t> 134 </a:t>
            </a:r>
            <a:r>
              <a:rPr lang="en-US" dirty="0" err="1" smtClean="0"/>
              <a:t>ndërsa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2021 ka </a:t>
            </a:r>
            <a:r>
              <a:rPr lang="en-US" dirty="0" err="1" smtClean="0"/>
              <a:t>pasur</a:t>
            </a:r>
            <a:r>
              <a:rPr lang="en-US" dirty="0" smtClean="0"/>
              <a:t> 109 </a:t>
            </a:r>
            <a:r>
              <a:rPr lang="en-US" dirty="0" err="1" smtClean="0"/>
              <a:t>urdhra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krahasim</a:t>
            </a:r>
            <a:r>
              <a:rPr lang="en-US" dirty="0" smtClean="0"/>
              <a:t> me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vit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parë</a:t>
            </a:r>
            <a:r>
              <a:rPr lang="en-US" dirty="0" smtClean="0"/>
              <a:t>, 26 </a:t>
            </a:r>
            <a:r>
              <a:rPr lang="en-US" dirty="0" err="1" smtClean="0"/>
              <a:t>urdhra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shumë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Urdhrat</a:t>
            </a:r>
            <a:r>
              <a:rPr lang="en-US" dirty="0" smtClean="0"/>
              <a:t> e </a:t>
            </a:r>
            <a:r>
              <a:rPr lang="en-US" dirty="0" err="1" smtClean="0"/>
              <a:t>brendshëm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karakteri</a:t>
            </a:r>
            <a:r>
              <a:rPr lang="en-US" dirty="0" smtClean="0"/>
              <a:t> </a:t>
            </a:r>
            <a:r>
              <a:rPr lang="en-US" dirty="0" err="1" smtClean="0"/>
              <a:t>leje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zakonshme</a:t>
            </a:r>
            <a:r>
              <a:rPr lang="en-US" dirty="0" smtClean="0"/>
              <a:t>, </a:t>
            </a:r>
            <a:r>
              <a:rPr lang="en-US" dirty="0" err="1" smtClean="0"/>
              <a:t>komisione</a:t>
            </a:r>
            <a:r>
              <a:rPr lang="en-US" dirty="0" smtClean="0"/>
              <a:t>, </a:t>
            </a:r>
            <a:r>
              <a:rPr lang="en-US" dirty="0" err="1" smtClean="0"/>
              <a:t>komisione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verifikime</a:t>
            </a:r>
            <a:r>
              <a:rPr lang="en-US" dirty="0" smtClean="0"/>
              <a:t>, </a:t>
            </a:r>
            <a:r>
              <a:rPr lang="en-US" dirty="0" err="1" smtClean="0"/>
              <a:t>urdhra</a:t>
            </a:r>
            <a:r>
              <a:rPr lang="en-US" dirty="0" smtClean="0"/>
              <a:t> </a:t>
            </a:r>
            <a:r>
              <a:rPr lang="en-US" dirty="0" err="1" smtClean="0"/>
              <a:t>emërimi</a:t>
            </a:r>
            <a:r>
              <a:rPr lang="en-US" dirty="0" smtClean="0"/>
              <a:t>, </a:t>
            </a:r>
            <a:r>
              <a:rPr lang="en-US" dirty="0" err="1" smtClean="0"/>
              <a:t>urdhra</a:t>
            </a:r>
            <a:r>
              <a:rPr lang="en-US" dirty="0" smtClean="0"/>
              <a:t> </a:t>
            </a:r>
            <a:r>
              <a:rPr lang="en-US" dirty="0" err="1" smtClean="0"/>
              <a:t>lirimi</a:t>
            </a:r>
            <a:r>
              <a:rPr lang="en-US" dirty="0" smtClean="0"/>
              <a:t> </a:t>
            </a:r>
            <a:r>
              <a:rPr lang="en-US" dirty="0" err="1" smtClean="0"/>
              <a:t>etj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Kanë</a:t>
            </a:r>
            <a:r>
              <a:rPr lang="en-US" dirty="0" smtClean="0"/>
              <a:t> </a:t>
            </a:r>
            <a:r>
              <a:rPr lang="en-US" dirty="0" err="1" smtClean="0"/>
              <a:t>dalë</a:t>
            </a:r>
            <a:r>
              <a:rPr lang="en-US" dirty="0" smtClean="0"/>
              <a:t> </a:t>
            </a:r>
            <a:r>
              <a:rPr lang="en-US" dirty="0" err="1" smtClean="0"/>
              <a:t>gjithsej</a:t>
            </a:r>
            <a:r>
              <a:rPr lang="en-US" dirty="0" smtClean="0"/>
              <a:t> 31 </a:t>
            </a:r>
            <a:r>
              <a:rPr lang="en-US" dirty="0" err="1" smtClean="0"/>
              <a:t>vendime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2022, </a:t>
            </a:r>
            <a:r>
              <a:rPr lang="en-US" dirty="0" err="1" smtClean="0"/>
              <a:t>ndërsa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2021 ka </a:t>
            </a:r>
            <a:r>
              <a:rPr lang="en-US" dirty="0" err="1" smtClean="0"/>
              <a:t>pasur</a:t>
            </a:r>
            <a:r>
              <a:rPr lang="en-US" dirty="0" smtClean="0"/>
              <a:t> 17 </a:t>
            </a:r>
            <a:r>
              <a:rPr lang="en-US" dirty="0" err="1" smtClean="0"/>
              <a:t>vendime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krahasim</a:t>
            </a:r>
            <a:r>
              <a:rPr lang="en-US" dirty="0" smtClean="0"/>
              <a:t> me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vit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parë</a:t>
            </a:r>
            <a:r>
              <a:rPr lang="en-US" dirty="0" smtClean="0"/>
              <a:t> ka </a:t>
            </a:r>
            <a:r>
              <a:rPr lang="en-US" dirty="0" err="1" smtClean="0"/>
              <a:t>pasur</a:t>
            </a:r>
            <a:r>
              <a:rPr lang="en-US" dirty="0" smtClean="0"/>
              <a:t> 14 </a:t>
            </a:r>
            <a:r>
              <a:rPr lang="en-US" dirty="0" err="1" smtClean="0"/>
              <a:t>vendime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tepër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Sipas</a:t>
            </a:r>
            <a:r>
              <a:rPr lang="en-US" dirty="0" smtClean="0"/>
              <a:t> U.B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përgatitur</a:t>
            </a:r>
            <a:r>
              <a:rPr lang="en-US" dirty="0" smtClean="0"/>
              <a:t> </a:t>
            </a:r>
            <a:r>
              <a:rPr lang="en-US" dirty="0" err="1" smtClean="0"/>
              <a:t>dokumentacioni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dorëzimin</a:t>
            </a:r>
            <a:r>
              <a:rPr lang="en-US" dirty="0" smtClean="0"/>
              <a:t> e </a:t>
            </a:r>
            <a:r>
              <a:rPr lang="en-US" dirty="0" err="1" smtClean="0"/>
              <a:t>dosjeve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arshivuar</a:t>
            </a:r>
            <a:r>
              <a:rPr lang="en-US" dirty="0" smtClean="0"/>
              <a:t>,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Arshivën</a:t>
            </a:r>
            <a:r>
              <a:rPr lang="en-US" dirty="0" smtClean="0"/>
              <a:t> </a:t>
            </a:r>
            <a:r>
              <a:rPr lang="en-US" dirty="0" err="1" smtClean="0"/>
              <a:t>Qendrore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Dega</a:t>
            </a:r>
            <a:r>
              <a:rPr lang="en-US" dirty="0" smtClean="0"/>
              <a:t> </a:t>
            </a:r>
            <a:r>
              <a:rPr lang="en-US" dirty="0" err="1" smtClean="0"/>
              <a:t>Elbasan</a:t>
            </a:r>
            <a:r>
              <a:rPr lang="en-US" dirty="0" smtClean="0"/>
              <a:t>),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periudhën</a:t>
            </a:r>
            <a:r>
              <a:rPr lang="en-US" dirty="0" smtClean="0"/>
              <a:t> 2003 – 2004 .</a:t>
            </a:r>
            <a:r>
              <a:rPr lang="en-US" dirty="0" err="1" smtClean="0"/>
              <a:t>Aktualisht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përpunim</a:t>
            </a:r>
            <a:r>
              <a:rPr lang="en-US" dirty="0" smtClean="0"/>
              <a:t> </a:t>
            </a:r>
            <a:r>
              <a:rPr lang="en-US" dirty="0" err="1" smtClean="0"/>
              <a:t>dokumentacioni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vitit</a:t>
            </a:r>
            <a:r>
              <a:rPr lang="en-US" dirty="0" smtClean="0"/>
              <a:t> 2005-2007.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/>
              <a:t>MASAT PARANDALUESE PËR EMERGJENCAT CIVILE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sq-AL" dirty="0" smtClean="0"/>
              <a:t>vitin 202</a:t>
            </a:r>
            <a:r>
              <a:rPr lang="en-US" dirty="0" smtClean="0"/>
              <a:t>2</a:t>
            </a:r>
            <a:r>
              <a:rPr lang="sq-AL" dirty="0" smtClean="0"/>
              <a:t> ka pasur disa situata të emergjencave civile të lidhura me</a:t>
            </a:r>
            <a:endParaRPr lang="en-US" dirty="0" smtClean="0"/>
          </a:p>
          <a:p>
            <a:pPr algn="just">
              <a:buNone/>
            </a:pPr>
            <a:r>
              <a:rPr lang="sq-AL" dirty="0" smtClean="0"/>
              <a:t>fenomenet natyrore, përkatësisht: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lvl="0" algn="just"/>
            <a:r>
              <a:rPr lang="en-US" dirty="0" err="1" smtClean="0"/>
              <a:t>Gjatë</a:t>
            </a:r>
            <a:r>
              <a:rPr lang="en-US" dirty="0" smtClean="0"/>
              <a:t> </a:t>
            </a:r>
            <a:r>
              <a:rPr lang="en-US" dirty="0" err="1" smtClean="0"/>
              <a:t>muajve</a:t>
            </a:r>
            <a:r>
              <a:rPr lang="en-US" dirty="0" smtClean="0"/>
              <a:t> </a:t>
            </a:r>
            <a:r>
              <a:rPr lang="en-US" dirty="0" err="1" smtClean="0"/>
              <a:t>Janar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Shkurt</a:t>
            </a:r>
            <a:r>
              <a:rPr lang="en-US" dirty="0" smtClean="0"/>
              <a:t>, ka </a:t>
            </a:r>
            <a:r>
              <a:rPr lang="en-US" dirty="0" err="1" smtClean="0"/>
              <a:t>pasur</a:t>
            </a:r>
            <a:r>
              <a:rPr lang="en-US" dirty="0" smtClean="0"/>
              <a:t> </a:t>
            </a:r>
            <a:r>
              <a:rPr lang="en-US" dirty="0" err="1" smtClean="0"/>
              <a:t>shira</a:t>
            </a:r>
            <a:r>
              <a:rPr lang="en-US" dirty="0" smtClean="0"/>
              <a:t> </a:t>
            </a:r>
            <a:r>
              <a:rPr lang="en-US" dirty="0" smtClean="0"/>
              <a:t>me </a:t>
            </a:r>
            <a:r>
              <a:rPr lang="en-US" dirty="0" err="1" smtClean="0"/>
              <a:t>intensitet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lartë</a:t>
            </a:r>
            <a:r>
              <a:rPr lang="en-US" dirty="0" smtClean="0"/>
              <a:t> </a:t>
            </a:r>
            <a:r>
              <a:rPr lang="en-US" dirty="0" err="1" smtClean="0"/>
              <a:t>dëborë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ngrica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sollën</a:t>
            </a:r>
            <a:r>
              <a:rPr lang="en-US" dirty="0" smtClean="0"/>
              <a:t> </a:t>
            </a:r>
            <a:r>
              <a:rPr lang="en-US" dirty="0" err="1" smtClean="0"/>
              <a:t>bllokim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rrugëve</a:t>
            </a:r>
            <a:r>
              <a:rPr lang="en-US" dirty="0" smtClean="0"/>
              <a:t> </a:t>
            </a:r>
            <a:r>
              <a:rPr lang="en-US" dirty="0" err="1" smtClean="0"/>
              <a:t>nacionale</a:t>
            </a:r>
            <a:r>
              <a:rPr lang="en-US" dirty="0" smtClean="0"/>
              <a:t> e </a:t>
            </a:r>
            <a:r>
              <a:rPr lang="en-US" dirty="0" err="1" smtClean="0"/>
              <a:t>rurale</a:t>
            </a:r>
            <a:r>
              <a:rPr lang="en-US" dirty="0" smtClean="0"/>
              <a:t>, </a:t>
            </a:r>
            <a:r>
              <a:rPr lang="en-US" dirty="0" err="1" smtClean="0"/>
              <a:t>rënie</a:t>
            </a:r>
            <a:r>
              <a:rPr lang="en-US" dirty="0" smtClean="0"/>
              <a:t> </a:t>
            </a:r>
            <a:r>
              <a:rPr lang="en-US" dirty="0" err="1" smtClean="0"/>
              <a:t>gurësh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inertesh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rrugë</a:t>
            </a:r>
            <a:r>
              <a:rPr lang="en-US" dirty="0" smtClean="0"/>
              <a:t>, </a:t>
            </a:r>
            <a:r>
              <a:rPr lang="en-US" dirty="0" err="1" smtClean="0"/>
              <a:t>ndërprerje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mungesë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furnizimit</a:t>
            </a:r>
            <a:r>
              <a:rPr lang="en-US" dirty="0" smtClean="0"/>
              <a:t> me </a:t>
            </a:r>
            <a:r>
              <a:rPr lang="en-US" dirty="0" err="1" smtClean="0"/>
              <a:t>energji</a:t>
            </a:r>
            <a:r>
              <a:rPr lang="en-US" dirty="0" smtClean="0"/>
              <a:t> </a:t>
            </a:r>
            <a:r>
              <a:rPr lang="en-US" dirty="0" err="1" smtClean="0"/>
              <a:t>elektrike</a:t>
            </a:r>
            <a:r>
              <a:rPr lang="en-US" dirty="0" smtClean="0"/>
              <a:t> </a:t>
            </a:r>
            <a:r>
              <a:rPr lang="en-US" dirty="0" err="1" smtClean="0"/>
              <a:t>etj</a:t>
            </a:r>
            <a:r>
              <a:rPr lang="en-US" dirty="0" smtClean="0"/>
              <a:t>. </a:t>
            </a:r>
            <a:r>
              <a:rPr lang="en-US" dirty="0" err="1" smtClean="0"/>
              <a:t>Vihet</a:t>
            </a:r>
            <a:r>
              <a:rPr lang="en-US" dirty="0" smtClean="0"/>
              <a:t> re se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vit</a:t>
            </a:r>
            <a:r>
              <a:rPr lang="en-US" dirty="0" smtClean="0"/>
              <a:t> </a:t>
            </a:r>
            <a:r>
              <a:rPr lang="en-US" dirty="0" err="1" smtClean="0"/>
              <a:t>sipërfaqet</a:t>
            </a:r>
            <a:r>
              <a:rPr lang="en-US" dirty="0" smtClean="0"/>
              <a:t> e </a:t>
            </a:r>
            <a:r>
              <a:rPr lang="en-US" dirty="0" err="1" smtClean="0"/>
              <a:t>tokës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përmbytura</a:t>
            </a:r>
            <a:r>
              <a:rPr lang="en-US" dirty="0" smtClean="0"/>
              <a:t> </a:t>
            </a:r>
            <a:r>
              <a:rPr lang="en-US" dirty="0" err="1" smtClean="0"/>
              <a:t>kanë</a:t>
            </a:r>
            <a:r>
              <a:rPr lang="en-US" dirty="0" smtClean="0"/>
              <a:t> </a:t>
            </a:r>
            <a:r>
              <a:rPr lang="en-US" dirty="0" err="1" smtClean="0"/>
              <a:t>qenë</a:t>
            </a:r>
            <a:r>
              <a:rPr lang="en-US" dirty="0" smtClean="0"/>
              <a:t> </a:t>
            </a:r>
            <a:r>
              <a:rPr lang="en-US" dirty="0" err="1" smtClean="0"/>
              <a:t>minimale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kalojnë</a:t>
            </a:r>
            <a:r>
              <a:rPr lang="en-US" dirty="0" smtClean="0"/>
              <a:t> </a:t>
            </a:r>
            <a:r>
              <a:rPr lang="en-US" dirty="0" err="1" smtClean="0"/>
              <a:t>disa</a:t>
            </a:r>
            <a:r>
              <a:rPr lang="en-US" dirty="0" smtClean="0"/>
              <a:t> </a:t>
            </a:r>
            <a:r>
              <a:rPr lang="en-US" dirty="0" err="1" smtClean="0"/>
              <a:t>hektarë</a:t>
            </a:r>
            <a:r>
              <a:rPr lang="en-US" dirty="0" smtClean="0"/>
              <a:t>.</a:t>
            </a:r>
          </a:p>
          <a:p>
            <a:pPr lvl="0" algn="just">
              <a:buNone/>
            </a:pPr>
            <a:endParaRPr lang="en-GB" sz="1050" dirty="0" smtClean="0"/>
          </a:p>
          <a:p>
            <a:pPr lvl="0" algn="just"/>
            <a:r>
              <a:rPr lang="en-US" dirty="0" err="1" smtClean="0"/>
              <a:t>Shfaqjen</a:t>
            </a:r>
            <a:r>
              <a:rPr lang="en-US" dirty="0" smtClean="0"/>
              <a:t> e </a:t>
            </a:r>
            <a:r>
              <a:rPr lang="en-US" dirty="0" err="1" smtClean="0"/>
              <a:t>rreth</a:t>
            </a:r>
            <a:r>
              <a:rPr lang="en-US" dirty="0" smtClean="0"/>
              <a:t> 73 </a:t>
            </a:r>
            <a:r>
              <a:rPr lang="en-US" dirty="0" err="1" smtClean="0"/>
              <a:t>vatra</a:t>
            </a:r>
            <a:r>
              <a:rPr lang="en-US" dirty="0" smtClean="0"/>
              <a:t> </a:t>
            </a:r>
            <a:r>
              <a:rPr lang="en-US" dirty="0" err="1" smtClean="0"/>
              <a:t>zjarri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pyje</a:t>
            </a:r>
            <a:r>
              <a:rPr lang="en-US" dirty="0" smtClean="0"/>
              <a:t> e </a:t>
            </a:r>
            <a:r>
              <a:rPr lang="en-US" dirty="0" err="1" smtClean="0"/>
              <a:t>kullota</a:t>
            </a:r>
            <a:r>
              <a:rPr lang="en-US" dirty="0" smtClean="0"/>
              <a:t> 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problematiku</a:t>
            </a:r>
            <a:r>
              <a:rPr lang="en-US" dirty="0" smtClean="0"/>
              <a:t> </a:t>
            </a:r>
            <a:r>
              <a:rPr lang="en-US" dirty="0" err="1" smtClean="0"/>
              <a:t>zjarri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Nj.A</a:t>
            </a:r>
            <a:r>
              <a:rPr lang="en-US" dirty="0" smtClean="0"/>
              <a:t> </a:t>
            </a:r>
            <a:r>
              <a:rPr lang="en-US" dirty="0" err="1" smtClean="0"/>
              <a:t>Tunjë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Nj.A</a:t>
            </a:r>
            <a:r>
              <a:rPr lang="en-US" dirty="0" smtClean="0"/>
              <a:t> </a:t>
            </a:r>
            <a:r>
              <a:rPr lang="en-US" dirty="0" err="1" smtClean="0"/>
              <a:t>Kukur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bashkinë</a:t>
            </a:r>
            <a:r>
              <a:rPr lang="en-US" dirty="0" smtClean="0"/>
              <a:t> </a:t>
            </a:r>
            <a:r>
              <a:rPr lang="en-US" dirty="0" err="1" smtClean="0"/>
              <a:t>Gramsh</a:t>
            </a:r>
            <a:r>
              <a:rPr lang="en-US" dirty="0" smtClean="0"/>
              <a:t>, </a:t>
            </a:r>
            <a:r>
              <a:rPr lang="en-US" dirty="0" err="1" smtClean="0"/>
              <a:t>zjarri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 e </a:t>
            </a:r>
            <a:r>
              <a:rPr lang="en-US" dirty="0" err="1" smtClean="0"/>
              <a:t>ullishtës</a:t>
            </a:r>
            <a:r>
              <a:rPr lang="en-US" dirty="0" smtClean="0"/>
              <a:t> </a:t>
            </a:r>
            <a:r>
              <a:rPr lang="en-US" dirty="0" err="1" smtClean="0"/>
              <a:t>bashkia</a:t>
            </a:r>
            <a:r>
              <a:rPr lang="en-US" dirty="0" smtClean="0"/>
              <a:t> </a:t>
            </a:r>
            <a:r>
              <a:rPr lang="en-US" dirty="0" err="1" smtClean="0"/>
              <a:t>Elbasan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cilët</a:t>
            </a:r>
            <a:r>
              <a:rPr lang="en-US" dirty="0" smtClean="0"/>
              <a:t> </a:t>
            </a:r>
            <a:r>
              <a:rPr lang="en-US" dirty="0" err="1" smtClean="0"/>
              <a:t>zgjatën</a:t>
            </a:r>
            <a:r>
              <a:rPr lang="en-US" dirty="0" smtClean="0"/>
              <a:t> </a:t>
            </a:r>
            <a:r>
              <a:rPr lang="en-US" dirty="0" err="1" smtClean="0"/>
              <a:t>disa</a:t>
            </a:r>
            <a:r>
              <a:rPr lang="en-US" dirty="0" smtClean="0"/>
              <a:t> </a:t>
            </a:r>
            <a:r>
              <a:rPr lang="en-US" dirty="0" err="1" smtClean="0"/>
              <a:t>ditë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u </a:t>
            </a:r>
            <a:r>
              <a:rPr lang="en-US" dirty="0" err="1" smtClean="0"/>
              <a:t>angazhuan</a:t>
            </a:r>
            <a:r>
              <a:rPr lang="en-US" dirty="0" smtClean="0"/>
              <a:t> </a:t>
            </a:r>
            <a:r>
              <a:rPr lang="en-US" dirty="0" err="1" smtClean="0"/>
              <a:t>shumë</a:t>
            </a:r>
            <a:r>
              <a:rPr lang="en-US" dirty="0" smtClean="0"/>
              <a:t> </a:t>
            </a:r>
            <a:r>
              <a:rPr lang="en-US" dirty="0" err="1" smtClean="0"/>
              <a:t>forca</a:t>
            </a:r>
            <a:r>
              <a:rPr lang="en-US" dirty="0" smtClean="0"/>
              <a:t> e </a:t>
            </a:r>
            <a:r>
              <a:rPr lang="en-US" dirty="0" err="1" smtClean="0"/>
              <a:t>mjete</a:t>
            </a:r>
            <a:r>
              <a:rPr lang="en-US" dirty="0" smtClean="0"/>
              <a:t>.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angazhuar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normalizimin</a:t>
            </a:r>
            <a:r>
              <a:rPr lang="en-US" dirty="0" smtClean="0"/>
              <a:t> e </a:t>
            </a:r>
            <a:r>
              <a:rPr lang="en-US" dirty="0" err="1" smtClean="0"/>
              <a:t>situatës</a:t>
            </a:r>
            <a:r>
              <a:rPr lang="en-US" dirty="0" smtClean="0"/>
              <a:t> 381 </a:t>
            </a:r>
            <a:r>
              <a:rPr lang="en-US" dirty="0" err="1" smtClean="0"/>
              <a:t>forca</a:t>
            </a:r>
            <a:r>
              <a:rPr lang="en-US" dirty="0" smtClean="0"/>
              <a:t> e 98 </a:t>
            </a:r>
            <a:r>
              <a:rPr lang="en-US" dirty="0" err="1" smtClean="0"/>
              <a:t>mjete</a:t>
            </a:r>
            <a:r>
              <a:rPr lang="en-US" dirty="0" smtClean="0"/>
              <a:t>.</a:t>
            </a:r>
          </a:p>
          <a:p>
            <a:pPr lvl="0" algn="just">
              <a:buNone/>
            </a:pPr>
            <a:endParaRPr lang="en-GB" sz="1050" dirty="0" smtClean="0"/>
          </a:p>
          <a:p>
            <a:pPr lvl="0" algn="just"/>
            <a:r>
              <a:rPr lang="en-GB" dirty="0" err="1" smtClean="0"/>
              <a:t>Prezencën</a:t>
            </a:r>
            <a:r>
              <a:rPr lang="en-GB" dirty="0" smtClean="0"/>
              <a:t> e </a:t>
            </a:r>
            <a:r>
              <a:rPr lang="en-GB" dirty="0" err="1" smtClean="0"/>
              <a:t>virusit</a:t>
            </a:r>
            <a:r>
              <a:rPr lang="en-GB" dirty="0" smtClean="0"/>
              <a:t> Covid-19 me </a:t>
            </a:r>
            <a:r>
              <a:rPr lang="en-GB" dirty="0" err="1" smtClean="0"/>
              <a:t>pasoja</a:t>
            </a:r>
            <a:r>
              <a:rPr lang="en-GB" dirty="0" smtClean="0"/>
              <a:t> </a:t>
            </a:r>
            <a:r>
              <a:rPr lang="en-GB" dirty="0" err="1" smtClean="0"/>
              <a:t>deri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humbjen</a:t>
            </a:r>
            <a:r>
              <a:rPr lang="en-GB" dirty="0" smtClean="0"/>
              <a:t> e </a:t>
            </a:r>
            <a:r>
              <a:rPr lang="en-GB" dirty="0" err="1" smtClean="0"/>
              <a:t>jetës</a:t>
            </a:r>
            <a:r>
              <a:rPr lang="en-GB" dirty="0" smtClean="0"/>
              <a:t> </a:t>
            </a:r>
            <a:r>
              <a:rPr lang="en-GB" dirty="0" err="1" smtClean="0"/>
              <a:t>së</a:t>
            </a:r>
            <a:r>
              <a:rPr lang="en-GB" dirty="0" smtClean="0"/>
              <a:t> 7 </a:t>
            </a:r>
            <a:r>
              <a:rPr lang="en-GB" dirty="0" err="1" smtClean="0"/>
              <a:t>shtetasve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qarkun</a:t>
            </a:r>
            <a:r>
              <a:rPr lang="en-GB" dirty="0" smtClean="0"/>
              <a:t> </a:t>
            </a:r>
            <a:r>
              <a:rPr lang="en-GB" dirty="0" err="1" smtClean="0"/>
              <a:t>Elbasan</a:t>
            </a:r>
            <a:r>
              <a:rPr lang="en-GB" dirty="0" smtClean="0"/>
              <a:t>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6388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en-GB" dirty="0" err="1" smtClean="0"/>
              <a:t>Janë</a:t>
            </a:r>
            <a:r>
              <a:rPr lang="en-GB" dirty="0" smtClean="0"/>
              <a:t> </a:t>
            </a:r>
            <a:r>
              <a:rPr lang="en-GB" dirty="0" err="1" smtClean="0"/>
              <a:t>zhvilluar</a:t>
            </a:r>
            <a:r>
              <a:rPr lang="en-GB" dirty="0" smtClean="0"/>
              <a:t> 6 </a:t>
            </a:r>
            <a:r>
              <a:rPr lang="en-GB" dirty="0" err="1" smtClean="0"/>
              <a:t>mbledhje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Komisionit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Mbrojtjes</a:t>
            </a:r>
            <a:r>
              <a:rPr lang="en-GB" dirty="0" smtClean="0"/>
              <a:t> </a:t>
            </a:r>
            <a:r>
              <a:rPr lang="en-GB" dirty="0" err="1" smtClean="0"/>
              <a:t>Civile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marrje</a:t>
            </a:r>
            <a:r>
              <a:rPr lang="en-GB" dirty="0" smtClean="0"/>
              <a:t> </a:t>
            </a:r>
            <a:r>
              <a:rPr lang="en-GB" dirty="0" err="1" smtClean="0"/>
              <a:t>masash</a:t>
            </a:r>
            <a:r>
              <a:rPr lang="en-GB" dirty="0" smtClean="0"/>
              <a:t> </a:t>
            </a:r>
            <a:r>
              <a:rPr lang="en-GB" dirty="0" err="1" smtClean="0"/>
              <a:t>paraprake</a:t>
            </a:r>
            <a:r>
              <a:rPr lang="en-GB" dirty="0" smtClean="0"/>
              <a:t> </a:t>
            </a:r>
            <a:r>
              <a:rPr lang="en-GB" dirty="0" err="1" smtClean="0"/>
              <a:t>ose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raste</a:t>
            </a:r>
            <a:r>
              <a:rPr lang="en-GB" dirty="0" smtClean="0"/>
              <a:t> </a:t>
            </a:r>
            <a:r>
              <a:rPr lang="en-GB" dirty="0" err="1" smtClean="0"/>
              <a:t>emergjencash</a:t>
            </a:r>
            <a:r>
              <a:rPr lang="en-GB" dirty="0" smtClean="0"/>
              <a:t>,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zbatim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Ligjit</a:t>
            </a:r>
            <a:r>
              <a:rPr lang="en-GB" dirty="0" smtClean="0"/>
              <a:t> Nr.45/2019 “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mbrojtjen</a:t>
            </a:r>
            <a:r>
              <a:rPr lang="en-GB" dirty="0" smtClean="0"/>
              <a:t> </a:t>
            </a:r>
            <a:r>
              <a:rPr lang="en-GB" dirty="0" err="1" smtClean="0"/>
              <a:t>Civile</a:t>
            </a:r>
            <a:r>
              <a:rPr lang="en-GB" dirty="0" smtClean="0"/>
              <a:t>”.</a:t>
            </a:r>
          </a:p>
          <a:p>
            <a:pPr algn="just"/>
            <a:r>
              <a:rPr lang="en-GB" dirty="0" err="1" smtClean="0"/>
              <a:t>Janë</a:t>
            </a:r>
            <a:r>
              <a:rPr lang="en-GB" dirty="0" smtClean="0"/>
              <a:t> </a:t>
            </a:r>
            <a:r>
              <a:rPr lang="en-GB" dirty="0" err="1" smtClean="0"/>
              <a:t>shqyrtuar</a:t>
            </a:r>
            <a:r>
              <a:rPr lang="en-GB" dirty="0" smtClean="0"/>
              <a:t> 85 </a:t>
            </a:r>
            <a:r>
              <a:rPr lang="en-GB" dirty="0" err="1" smtClean="0"/>
              <a:t>vendime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këshillave</a:t>
            </a:r>
            <a:r>
              <a:rPr lang="en-GB" dirty="0" smtClean="0"/>
              <a:t> </a:t>
            </a:r>
            <a:r>
              <a:rPr lang="en-GB" dirty="0" err="1" smtClean="0"/>
              <a:t>bashkiakë</a:t>
            </a:r>
            <a:r>
              <a:rPr lang="en-GB" dirty="0" smtClean="0"/>
              <a:t>,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ngjarje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cilat</a:t>
            </a:r>
            <a:r>
              <a:rPr lang="en-GB" dirty="0" smtClean="0"/>
              <a:t> </a:t>
            </a:r>
            <a:r>
              <a:rPr lang="en-GB" dirty="0" err="1" smtClean="0"/>
              <a:t>janë</a:t>
            </a:r>
            <a:r>
              <a:rPr lang="en-GB" dirty="0" smtClean="0"/>
              <a:t> </a:t>
            </a:r>
            <a:r>
              <a:rPr lang="en-GB" dirty="0" err="1" smtClean="0"/>
              <a:t>objekt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ligjit</a:t>
            </a:r>
            <a:r>
              <a:rPr lang="en-GB" dirty="0" smtClean="0"/>
              <a:t> Nr.45/2019 “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Mbrojtjen</a:t>
            </a:r>
            <a:r>
              <a:rPr lang="en-GB" dirty="0" smtClean="0"/>
              <a:t> </a:t>
            </a:r>
            <a:r>
              <a:rPr lang="en-GB" dirty="0" err="1" smtClean="0"/>
              <a:t>Civile</a:t>
            </a:r>
            <a:r>
              <a:rPr lang="en-GB" dirty="0" smtClean="0"/>
              <a:t>”. </a:t>
            </a:r>
            <a:r>
              <a:rPr lang="en-GB" dirty="0" err="1" smtClean="0"/>
              <a:t>Janë</a:t>
            </a:r>
            <a:r>
              <a:rPr lang="en-GB" dirty="0" smtClean="0"/>
              <a:t> </a:t>
            </a:r>
            <a:r>
              <a:rPr lang="en-GB" dirty="0" err="1" smtClean="0"/>
              <a:t>kthyer</a:t>
            </a:r>
            <a:r>
              <a:rPr lang="en-GB" dirty="0" smtClean="0"/>
              <a:t> 5 </a:t>
            </a:r>
            <a:r>
              <a:rPr lang="en-GB" dirty="0" err="1" smtClean="0"/>
              <a:t>vendime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këshillave</a:t>
            </a:r>
            <a:r>
              <a:rPr lang="en-GB" dirty="0" smtClean="0"/>
              <a:t> </a:t>
            </a:r>
            <a:r>
              <a:rPr lang="en-GB" dirty="0" err="1" smtClean="0"/>
              <a:t>bashkiakë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26 </a:t>
            </a:r>
            <a:r>
              <a:rPr lang="en-GB" dirty="0" err="1" smtClean="0"/>
              <a:t>vendime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janë</a:t>
            </a:r>
            <a:r>
              <a:rPr lang="en-GB" dirty="0" smtClean="0"/>
              <a:t> </a:t>
            </a:r>
            <a:r>
              <a:rPr lang="en-GB" dirty="0" err="1" smtClean="0"/>
              <a:t>ridërguar</a:t>
            </a:r>
            <a:r>
              <a:rPr lang="en-GB" dirty="0" smtClean="0"/>
              <a:t> </a:t>
            </a:r>
            <a:r>
              <a:rPr lang="en-GB" dirty="0" err="1" smtClean="0"/>
              <a:t>këshillave</a:t>
            </a:r>
            <a:r>
              <a:rPr lang="en-GB" dirty="0" smtClean="0"/>
              <a:t> </a:t>
            </a:r>
            <a:r>
              <a:rPr lang="en-GB" dirty="0" err="1" smtClean="0"/>
              <a:t>bashkiakë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rishqyrtim</a:t>
            </a:r>
            <a:r>
              <a:rPr lang="en-GB" dirty="0" smtClean="0"/>
              <a:t> </a:t>
            </a:r>
            <a:r>
              <a:rPr lang="en-GB" dirty="0" err="1" smtClean="0"/>
              <a:t>ose</a:t>
            </a:r>
            <a:r>
              <a:rPr lang="en-GB" dirty="0" smtClean="0"/>
              <a:t> </a:t>
            </a:r>
            <a:r>
              <a:rPr lang="en-GB" dirty="0" err="1" smtClean="0"/>
              <a:t>plotësim</a:t>
            </a:r>
            <a:r>
              <a:rPr lang="en-GB" dirty="0" smtClean="0"/>
              <a:t> </a:t>
            </a:r>
            <a:r>
              <a:rPr lang="en-GB" dirty="0" err="1" smtClean="0"/>
              <a:t>dokumentacioni</a:t>
            </a:r>
            <a:r>
              <a:rPr lang="en-GB" dirty="0" smtClean="0"/>
              <a:t>. </a:t>
            </a:r>
          </a:p>
          <a:p>
            <a:pPr lvl="0"/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bashkëpunim</a:t>
            </a:r>
            <a:r>
              <a:rPr lang="en-GB" dirty="0" smtClean="0"/>
              <a:t> me ARRSH </a:t>
            </a:r>
            <a:r>
              <a:rPr lang="en-GB" dirty="0" err="1"/>
              <a:t>ë</a:t>
            </a:r>
            <a:r>
              <a:rPr lang="en-GB" dirty="0" err="1" smtClean="0"/>
              <a:t>shtë</a:t>
            </a:r>
            <a:r>
              <a:rPr lang="en-GB" dirty="0" smtClean="0"/>
              <a:t> </a:t>
            </a:r>
            <a:r>
              <a:rPr lang="en-GB" dirty="0" err="1" smtClean="0"/>
              <a:t>bërë</a:t>
            </a:r>
            <a:r>
              <a:rPr lang="en-GB" dirty="0" smtClean="0"/>
              <a:t> </a:t>
            </a:r>
            <a:r>
              <a:rPr lang="en-GB" dirty="0" err="1" smtClean="0"/>
              <a:t>vendosja</a:t>
            </a:r>
            <a:r>
              <a:rPr lang="en-GB" dirty="0" smtClean="0"/>
              <a:t> e </a:t>
            </a:r>
            <a:r>
              <a:rPr lang="en-GB" dirty="0" err="1" smtClean="0"/>
              <a:t>barrierave</a:t>
            </a:r>
            <a:r>
              <a:rPr lang="en-GB" dirty="0" smtClean="0"/>
              <a:t> </a:t>
            </a:r>
            <a:r>
              <a:rPr lang="en-GB" dirty="0" err="1" smtClean="0"/>
              <a:t>kundër</a:t>
            </a:r>
            <a:r>
              <a:rPr lang="en-GB" dirty="0" smtClean="0"/>
              <a:t> </a:t>
            </a:r>
            <a:r>
              <a:rPr lang="en-GB" dirty="0" err="1" smtClean="0"/>
              <a:t>shkëmbinjve</a:t>
            </a:r>
            <a:r>
              <a:rPr lang="en-GB" dirty="0" smtClean="0"/>
              <a:t> e </a:t>
            </a:r>
            <a:r>
              <a:rPr lang="en-GB" dirty="0" err="1" smtClean="0"/>
              <a:t>gurëve</a:t>
            </a:r>
            <a:r>
              <a:rPr lang="en-GB" dirty="0" smtClean="0"/>
              <a:t> </a:t>
            </a:r>
            <a:r>
              <a:rPr lang="en-GB" dirty="0" err="1" smtClean="0"/>
              <a:t>tek</a:t>
            </a:r>
            <a:r>
              <a:rPr lang="en-GB" dirty="0" smtClean="0"/>
              <a:t> ”</a:t>
            </a:r>
            <a:r>
              <a:rPr lang="en-GB" dirty="0" err="1" smtClean="0"/>
              <a:t>kthesat</a:t>
            </a:r>
            <a:r>
              <a:rPr lang="en-GB" dirty="0" smtClean="0"/>
              <a:t> e </a:t>
            </a:r>
            <a:r>
              <a:rPr lang="en-GB" dirty="0" err="1" smtClean="0"/>
              <a:t>Murrashit</a:t>
            </a:r>
            <a:r>
              <a:rPr lang="en-GB" dirty="0" smtClean="0"/>
              <a:t>” (Mars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Nëntor</a:t>
            </a:r>
            <a:r>
              <a:rPr lang="en-GB" dirty="0" smtClean="0"/>
              <a:t> 2022). </a:t>
            </a:r>
          </a:p>
          <a:p>
            <a:r>
              <a:rPr lang="it-IT" dirty="0" smtClean="0"/>
              <a:t>Eleminimi i çedimit të rrugës në segmentim Librazhd- Zgosh km 8+500 dhe vendosja e mbrojtëseve metalike në disa pika të rrezikshme të këtij aksi ku pati një çedim të rrugës dhe lëvizja bëhej me një korsi. </a:t>
            </a: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/>
              <a:t>MASAT PARANDALUESE DREJTORI RAJONALE DHE NJËSI TË VETËQEVERISJES VENDORE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n-GB" sz="1600" b="1" dirty="0" smtClean="0"/>
              <a:t>DREJTORIA RAJONALE E UJITJES E KULLIMIT KOR</a:t>
            </a:r>
            <a:r>
              <a:rPr lang="sq-AL" sz="1600" b="1" dirty="0" smtClean="0"/>
              <a:t>ÇË</a:t>
            </a:r>
          </a:p>
          <a:p>
            <a:pPr algn="just">
              <a:buNone/>
            </a:pPr>
            <a:endParaRPr lang="en-US" sz="1600" dirty="0" smtClean="0"/>
          </a:p>
          <a:p>
            <a:pPr lvl="0"/>
            <a:r>
              <a:rPr lang="en-US" sz="1600" dirty="0" err="1" smtClean="0"/>
              <a:t>Investim</a:t>
            </a:r>
            <a:r>
              <a:rPr lang="en-US" sz="1600" dirty="0" smtClean="0"/>
              <a:t> </a:t>
            </a:r>
            <a:r>
              <a:rPr lang="en-US" sz="1600" dirty="0" err="1" smtClean="0"/>
              <a:t>për</a:t>
            </a:r>
            <a:r>
              <a:rPr lang="en-US" sz="1600" dirty="0" smtClean="0"/>
              <a:t> </a:t>
            </a:r>
            <a:r>
              <a:rPr lang="en-US" sz="1600" dirty="0" err="1" smtClean="0"/>
              <a:t>mbrojtjen</a:t>
            </a:r>
            <a:r>
              <a:rPr lang="en-US" sz="1600" dirty="0" smtClean="0"/>
              <a:t> </a:t>
            </a:r>
            <a:r>
              <a:rPr lang="en-US" sz="1600" dirty="0" err="1" smtClean="0"/>
              <a:t>nga</a:t>
            </a:r>
            <a:r>
              <a:rPr lang="en-US" sz="1600" dirty="0" smtClean="0"/>
              <a:t> </a:t>
            </a:r>
            <a:r>
              <a:rPr lang="en-US" sz="1600" dirty="0" err="1" smtClean="0"/>
              <a:t>gërryerjet</a:t>
            </a:r>
            <a:r>
              <a:rPr lang="en-US" sz="1600" dirty="0" smtClean="0"/>
              <a:t> </a:t>
            </a:r>
            <a:r>
              <a:rPr lang="en-US" sz="1600" dirty="0" err="1" smtClean="0"/>
              <a:t>në</a:t>
            </a:r>
            <a:r>
              <a:rPr lang="en-US" sz="1600" dirty="0" smtClean="0"/>
              <a:t> </a:t>
            </a:r>
            <a:r>
              <a:rPr lang="en-US" sz="1600" dirty="0" err="1" smtClean="0"/>
              <a:t>fshatin</a:t>
            </a:r>
            <a:r>
              <a:rPr lang="en-US" sz="1600" dirty="0" smtClean="0"/>
              <a:t> </a:t>
            </a:r>
            <a:r>
              <a:rPr lang="en-US" sz="1600" dirty="0" err="1" smtClean="0"/>
              <a:t>Ullishtas</a:t>
            </a:r>
            <a:r>
              <a:rPr lang="en-US" sz="1600" dirty="0" smtClean="0"/>
              <a:t> </a:t>
            </a:r>
            <a:r>
              <a:rPr lang="en-US" sz="1600" dirty="0" err="1" smtClean="0"/>
              <a:t>Nj.A</a:t>
            </a:r>
            <a:r>
              <a:rPr lang="en-US" sz="1600" dirty="0" smtClean="0"/>
              <a:t> </a:t>
            </a:r>
            <a:r>
              <a:rPr lang="en-US" sz="1600" dirty="0" err="1" smtClean="0"/>
              <a:t>Papër</a:t>
            </a:r>
            <a:r>
              <a:rPr lang="en-US" sz="1600" dirty="0" smtClean="0"/>
              <a:t> 600m </a:t>
            </a:r>
            <a:r>
              <a:rPr lang="en-US" sz="1600" dirty="0" err="1" smtClean="0"/>
              <a:t>linearë</a:t>
            </a:r>
            <a:r>
              <a:rPr lang="en-US" sz="1600" dirty="0" smtClean="0"/>
              <a:t>. </a:t>
            </a:r>
            <a:endParaRPr lang="en-GB" sz="1600" dirty="0" smtClean="0"/>
          </a:p>
          <a:p>
            <a:pPr lvl="0"/>
            <a:r>
              <a:rPr lang="en-US" sz="1600" dirty="0" err="1" smtClean="0"/>
              <a:t>Investim</a:t>
            </a:r>
            <a:r>
              <a:rPr lang="en-US" sz="1600" dirty="0" smtClean="0"/>
              <a:t>  </a:t>
            </a:r>
            <a:r>
              <a:rPr lang="en-US" sz="1600" dirty="0" err="1" smtClean="0"/>
              <a:t>për</a:t>
            </a:r>
            <a:r>
              <a:rPr lang="en-US" sz="1600" dirty="0" smtClean="0"/>
              <a:t> </a:t>
            </a:r>
            <a:r>
              <a:rPr lang="en-US" sz="1600" dirty="0" err="1" smtClean="0"/>
              <a:t>mbrojtjen</a:t>
            </a:r>
            <a:r>
              <a:rPr lang="en-US" sz="1600" dirty="0" smtClean="0"/>
              <a:t> </a:t>
            </a:r>
            <a:r>
              <a:rPr lang="en-US" sz="1600" dirty="0" err="1" smtClean="0"/>
              <a:t>nga</a:t>
            </a:r>
            <a:r>
              <a:rPr lang="en-US" sz="1600" dirty="0" smtClean="0"/>
              <a:t> </a:t>
            </a:r>
            <a:r>
              <a:rPr lang="en-US" sz="1600" dirty="0" err="1" smtClean="0"/>
              <a:t>gërryerjet</a:t>
            </a:r>
            <a:r>
              <a:rPr lang="en-US" sz="1600" dirty="0" smtClean="0"/>
              <a:t> </a:t>
            </a:r>
            <a:r>
              <a:rPr lang="en-US" sz="1600" dirty="0" err="1" smtClean="0"/>
              <a:t>në</a:t>
            </a:r>
            <a:r>
              <a:rPr lang="en-US" sz="1600" dirty="0" smtClean="0"/>
              <a:t> </a:t>
            </a:r>
            <a:r>
              <a:rPr lang="en-US" sz="1600" dirty="0" err="1" smtClean="0"/>
              <a:t>segmentin</a:t>
            </a:r>
            <a:r>
              <a:rPr lang="en-US" sz="1600" dirty="0" smtClean="0"/>
              <a:t> </a:t>
            </a:r>
            <a:r>
              <a:rPr lang="en-US" sz="1600" dirty="0" err="1" smtClean="0"/>
              <a:t>Muriqan</a:t>
            </a:r>
            <a:r>
              <a:rPr lang="en-US" sz="1600" dirty="0" smtClean="0"/>
              <a:t> 90m </a:t>
            </a:r>
            <a:r>
              <a:rPr lang="en-US" sz="1600" dirty="0" err="1" smtClean="0"/>
              <a:t>linearë</a:t>
            </a:r>
            <a:r>
              <a:rPr lang="en-US" sz="1600" dirty="0" smtClean="0"/>
              <a:t> </a:t>
            </a:r>
            <a:r>
              <a:rPr lang="en-US" sz="1600" dirty="0" err="1" smtClean="0"/>
              <a:t>dhe</a:t>
            </a:r>
            <a:r>
              <a:rPr lang="en-US" sz="1600" dirty="0" smtClean="0"/>
              <a:t> </a:t>
            </a:r>
            <a:r>
              <a:rPr lang="en-US" sz="1600" dirty="0" err="1" smtClean="0"/>
              <a:t>segmenti</a:t>
            </a:r>
            <a:r>
              <a:rPr lang="en-US" sz="1600" dirty="0" smtClean="0"/>
              <a:t> </a:t>
            </a:r>
            <a:r>
              <a:rPr lang="en-US" sz="1600" dirty="0" err="1" smtClean="0"/>
              <a:t>ish</a:t>
            </a:r>
            <a:r>
              <a:rPr lang="en-US" sz="1600" dirty="0" smtClean="0"/>
              <a:t> </a:t>
            </a:r>
            <a:r>
              <a:rPr lang="en-US" sz="1600" dirty="0" err="1" smtClean="0"/>
              <a:t>pularia</a:t>
            </a:r>
            <a:r>
              <a:rPr lang="en-US" sz="1600" dirty="0" smtClean="0"/>
              <a:t> 450m.</a:t>
            </a:r>
            <a:endParaRPr lang="en-GB" sz="1600" dirty="0" smtClean="0"/>
          </a:p>
          <a:p>
            <a:pPr lvl="0"/>
            <a:r>
              <a:rPr lang="en-US" sz="1600" dirty="0" err="1" smtClean="0"/>
              <a:t>Kullime</a:t>
            </a:r>
            <a:r>
              <a:rPr lang="en-US" sz="1600" dirty="0" smtClean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 </a:t>
            </a:r>
            <a:r>
              <a:rPr lang="en-US" sz="1600" dirty="0" err="1" smtClean="0"/>
              <a:t>fushave</a:t>
            </a:r>
            <a:r>
              <a:rPr lang="en-US" sz="1600" dirty="0" smtClean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 smtClean="0"/>
              <a:t>Elbasanit</a:t>
            </a:r>
            <a:r>
              <a:rPr lang="en-US" sz="1600" dirty="0" smtClean="0"/>
              <a:t>, </a:t>
            </a:r>
            <a:r>
              <a:rPr lang="en-US" sz="1600" dirty="0" err="1" smtClean="0"/>
              <a:t>Belshit</a:t>
            </a:r>
            <a:r>
              <a:rPr lang="en-US" sz="1600" dirty="0" smtClean="0"/>
              <a:t>  e </a:t>
            </a:r>
            <a:r>
              <a:rPr lang="en-US" sz="1600" dirty="0" err="1" smtClean="0"/>
              <a:t>Peqinit</a:t>
            </a:r>
            <a:r>
              <a:rPr lang="en-US" sz="1600" dirty="0" smtClean="0"/>
              <a:t>, </a:t>
            </a:r>
            <a:r>
              <a:rPr lang="en-US" sz="1600" dirty="0" err="1" smtClean="0"/>
              <a:t>si</a:t>
            </a:r>
            <a:r>
              <a:rPr lang="en-US" sz="1600" dirty="0" smtClean="0"/>
              <a:t> </a:t>
            </a:r>
            <a:r>
              <a:rPr lang="en-US" sz="1600" dirty="0" err="1" smtClean="0"/>
              <a:t>edhe</a:t>
            </a:r>
            <a:r>
              <a:rPr lang="en-US" sz="1600" dirty="0" smtClean="0"/>
              <a:t> </a:t>
            </a:r>
            <a:r>
              <a:rPr lang="en-US" sz="1600" dirty="0" err="1" smtClean="0"/>
              <a:t>pastrimi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kolektorëve</a:t>
            </a:r>
            <a:r>
              <a:rPr lang="en-US" sz="1600" dirty="0" smtClean="0"/>
              <a:t> </a:t>
            </a:r>
            <a:r>
              <a:rPr lang="en-US" sz="1600" dirty="0" err="1" smtClean="0"/>
              <a:t>dhe</a:t>
            </a:r>
            <a:r>
              <a:rPr lang="en-US" sz="1600" dirty="0" smtClean="0"/>
              <a:t> </a:t>
            </a:r>
            <a:r>
              <a:rPr lang="en-US" sz="1600" dirty="0" err="1" smtClean="0"/>
              <a:t>kanaleve</a:t>
            </a:r>
            <a:r>
              <a:rPr lang="en-US" sz="1600" dirty="0" smtClean="0"/>
              <a:t> </a:t>
            </a:r>
            <a:r>
              <a:rPr lang="en-US" sz="1600" dirty="0" err="1" smtClean="0"/>
              <a:t>kulluese</a:t>
            </a:r>
            <a:r>
              <a:rPr lang="en-US" sz="1600" dirty="0" smtClean="0"/>
              <a:t> 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 lvl="0"/>
            <a:r>
              <a:rPr lang="en-US" sz="1600" dirty="0" err="1" smtClean="0"/>
              <a:t>Është</a:t>
            </a:r>
            <a:r>
              <a:rPr lang="en-US" sz="1600" dirty="0" smtClean="0"/>
              <a:t> </a:t>
            </a:r>
            <a:r>
              <a:rPr lang="en-US" sz="1600" dirty="0" err="1" smtClean="0"/>
              <a:t>fuqizuar</a:t>
            </a:r>
            <a:r>
              <a:rPr lang="en-US" sz="1600" dirty="0" smtClean="0"/>
              <a:t> N/</a:t>
            </a:r>
            <a:r>
              <a:rPr lang="en-US" sz="1600" dirty="0" err="1" smtClean="0"/>
              <a:t>Stacioni</a:t>
            </a:r>
            <a:r>
              <a:rPr lang="en-US" sz="1600" dirty="0" smtClean="0"/>
              <a:t> </a:t>
            </a:r>
            <a:r>
              <a:rPr lang="en-US" sz="1600" dirty="0" err="1" smtClean="0"/>
              <a:t>Prrenjas</a:t>
            </a:r>
            <a:r>
              <a:rPr lang="en-US" sz="1600" dirty="0" smtClean="0"/>
              <a:t> me </a:t>
            </a:r>
            <a:r>
              <a:rPr lang="en-US" sz="1600" dirty="0" err="1" smtClean="0"/>
              <a:t>transformator</a:t>
            </a:r>
            <a:r>
              <a:rPr lang="en-US" sz="1600" dirty="0" smtClean="0"/>
              <a:t> </a:t>
            </a:r>
            <a:r>
              <a:rPr lang="en-US" sz="1600" dirty="0" err="1" smtClean="0"/>
              <a:t>nga</a:t>
            </a:r>
            <a:r>
              <a:rPr lang="en-US" sz="1600" dirty="0" smtClean="0"/>
              <a:t> 7.5MVA </a:t>
            </a:r>
            <a:r>
              <a:rPr lang="en-US" sz="1600" dirty="0" err="1" smtClean="0"/>
              <a:t>në</a:t>
            </a:r>
            <a:r>
              <a:rPr lang="en-US" sz="1600" dirty="0" smtClean="0"/>
              <a:t> 20MVA.</a:t>
            </a:r>
            <a:endParaRPr lang="en-GB" sz="1600" dirty="0" smtClean="0"/>
          </a:p>
          <a:p>
            <a:pPr lvl="0"/>
            <a:r>
              <a:rPr lang="en-US" sz="1600" dirty="0" err="1" smtClean="0"/>
              <a:t>Është</a:t>
            </a:r>
            <a:r>
              <a:rPr lang="en-US" sz="1600" dirty="0" smtClean="0"/>
              <a:t> </a:t>
            </a:r>
            <a:r>
              <a:rPr lang="en-US" sz="1600" dirty="0" err="1" smtClean="0"/>
              <a:t>bërë</a:t>
            </a:r>
            <a:r>
              <a:rPr lang="en-US" sz="1600" dirty="0" smtClean="0"/>
              <a:t> </a:t>
            </a:r>
            <a:r>
              <a:rPr lang="en-US" sz="1600" dirty="0" err="1" smtClean="0"/>
              <a:t>kalimi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fiderave</a:t>
            </a:r>
            <a:r>
              <a:rPr lang="en-US" sz="1600" dirty="0" smtClean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 smtClean="0"/>
              <a:t>ujësjellësit</a:t>
            </a:r>
            <a:r>
              <a:rPr lang="en-US" sz="1600" dirty="0" smtClean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 smtClean="0"/>
              <a:t>Elbasanit</a:t>
            </a:r>
            <a:r>
              <a:rPr lang="en-US" sz="1600" dirty="0" smtClean="0"/>
              <a:t> </a:t>
            </a:r>
            <a:r>
              <a:rPr lang="en-US" sz="1600" dirty="0" err="1" smtClean="0"/>
              <a:t>në</a:t>
            </a:r>
            <a:r>
              <a:rPr lang="en-US" sz="1600" dirty="0" smtClean="0"/>
              <a:t> </a:t>
            </a:r>
            <a:r>
              <a:rPr lang="en-US" sz="1600" dirty="0" err="1" smtClean="0"/>
              <a:t>çela</a:t>
            </a:r>
            <a:r>
              <a:rPr lang="en-US" sz="1600" dirty="0" smtClean="0"/>
              <a:t> </a:t>
            </a:r>
            <a:r>
              <a:rPr lang="en-US" sz="1600" dirty="0" err="1" smtClean="0"/>
              <a:t>në</a:t>
            </a:r>
            <a:r>
              <a:rPr lang="en-US" sz="1600" dirty="0" smtClean="0"/>
              <a:t> </a:t>
            </a:r>
            <a:r>
              <a:rPr lang="en-US" sz="1600" dirty="0" err="1" smtClean="0"/>
              <a:t>gjendje</a:t>
            </a:r>
            <a:r>
              <a:rPr lang="en-US" sz="1600" dirty="0" smtClean="0"/>
              <a:t> </a:t>
            </a:r>
            <a:r>
              <a:rPr lang="en-US" sz="1600" dirty="0" err="1" smtClean="0"/>
              <a:t>më</a:t>
            </a:r>
            <a:r>
              <a:rPr lang="en-US" sz="1600" dirty="0" smtClean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 smtClean="0"/>
              <a:t>mirë</a:t>
            </a:r>
            <a:r>
              <a:rPr lang="en-US" sz="1600" dirty="0" smtClean="0"/>
              <a:t> </a:t>
            </a:r>
            <a:r>
              <a:rPr lang="en-US" sz="1600" dirty="0" err="1" smtClean="0"/>
              <a:t>teknike</a:t>
            </a:r>
            <a:r>
              <a:rPr lang="sq-AL" sz="1600" dirty="0" smtClean="0"/>
              <a:t>.</a:t>
            </a:r>
          </a:p>
          <a:p>
            <a:pPr lvl="0" algn="just">
              <a:buNone/>
            </a:pPr>
            <a:endParaRPr lang="en-US" sz="1600" dirty="0" smtClean="0"/>
          </a:p>
          <a:p>
            <a:pPr algn="just">
              <a:buNone/>
            </a:pPr>
            <a:r>
              <a:rPr lang="en-US" sz="1600" b="1" dirty="0" smtClean="0"/>
              <a:t>OPERATORI I SISTEMIT TË TRANSMETIMIT </a:t>
            </a:r>
            <a:endParaRPr lang="en-US" sz="1600" dirty="0" smtClean="0"/>
          </a:p>
          <a:p>
            <a:pPr lvl="0" algn="just"/>
            <a:r>
              <a:rPr lang="en-US" sz="1600" dirty="0" smtClean="0"/>
              <a:t> </a:t>
            </a:r>
            <a:r>
              <a:rPr lang="en-US" sz="1600" dirty="0" err="1" smtClean="0"/>
              <a:t>Remont</a:t>
            </a:r>
            <a:r>
              <a:rPr lang="sq-AL" sz="1600" dirty="0" smtClean="0"/>
              <a:t>e </a:t>
            </a:r>
            <a:r>
              <a:rPr lang="en-US" sz="1600" dirty="0" err="1" smtClean="0"/>
              <a:t>në</a:t>
            </a:r>
            <a:r>
              <a:rPr lang="en-US" sz="1600" dirty="0" smtClean="0"/>
              <a:t> </a:t>
            </a:r>
            <a:r>
              <a:rPr lang="en-US" sz="1600" dirty="0" err="1" smtClean="0"/>
              <a:t>Nën</a:t>
            </a:r>
            <a:r>
              <a:rPr lang="sq-AL" sz="1600" dirty="0" smtClean="0"/>
              <a:t>S</a:t>
            </a:r>
            <a:r>
              <a:rPr lang="en-US" sz="1600" dirty="0" err="1" smtClean="0"/>
              <a:t>tacio</a:t>
            </a:r>
            <a:r>
              <a:rPr lang="sq-AL" sz="1600" dirty="0" smtClean="0"/>
              <a:t>ne dhe në linjat e tensionit  të lartë</a:t>
            </a:r>
            <a:r>
              <a:rPr lang="en-US" sz="1600" dirty="0" smtClean="0"/>
              <a:t>.</a:t>
            </a:r>
            <a:endParaRPr lang="sq-AL" sz="1600" dirty="0" smtClean="0"/>
          </a:p>
          <a:p>
            <a:pPr lvl="0" algn="just"/>
            <a:endParaRPr lang="sq-AL" sz="1600" dirty="0" smtClean="0"/>
          </a:p>
          <a:p>
            <a:pPr lvl="0" algn="just">
              <a:buNone/>
            </a:pPr>
            <a:r>
              <a:rPr lang="sq-AL" sz="1600" b="1" dirty="0" smtClean="0"/>
              <a:t>NJËSITË E VETËQEVERISJES </a:t>
            </a:r>
            <a:r>
              <a:rPr lang="sq-AL" sz="1600" b="1" dirty="0" smtClean="0"/>
              <a:t>VENDORE</a:t>
            </a:r>
            <a:endParaRPr lang="sq-AL" sz="1600" dirty="0" smtClean="0"/>
          </a:p>
          <a:p>
            <a:pPr algn="just"/>
            <a:r>
              <a:rPr lang="en-US" sz="1600" dirty="0" err="1" smtClean="0">
                <a:cs typeface="Times New Roman" pitchFamily="18" charset="0"/>
              </a:rPr>
              <a:t>Bashkëpunim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me </a:t>
            </a:r>
            <a:r>
              <a:rPr lang="en-US" sz="1600" dirty="0" err="1" smtClean="0">
                <a:cs typeface="Times New Roman" pitchFamily="18" charset="0"/>
              </a:rPr>
              <a:t>njësitë</a:t>
            </a:r>
            <a:r>
              <a:rPr lang="en-US" sz="1600" dirty="0" smtClean="0">
                <a:cs typeface="Times New Roman" pitchFamily="18" charset="0"/>
              </a:rPr>
              <a:t> e </a:t>
            </a:r>
            <a:r>
              <a:rPr lang="en-US" sz="1600" dirty="0" err="1" smtClean="0">
                <a:cs typeface="Times New Roman" pitchFamily="18" charset="0"/>
              </a:rPr>
              <a:t>qeverisjes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vendore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për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pastrimin</a:t>
            </a:r>
            <a:r>
              <a:rPr lang="en-US" sz="1600" dirty="0" smtClean="0">
                <a:cs typeface="Times New Roman" pitchFamily="18" charset="0"/>
              </a:rPr>
              <a:t> e </a:t>
            </a:r>
            <a:r>
              <a:rPr lang="en-US" sz="1600" dirty="0" err="1" smtClean="0">
                <a:cs typeface="Times New Roman" pitchFamily="18" charset="0"/>
              </a:rPr>
              <a:t>kanaleve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të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dyta</a:t>
            </a:r>
            <a:r>
              <a:rPr lang="en-US" sz="1600" dirty="0" smtClean="0">
                <a:cs typeface="Times New Roman" pitchFamily="18" charset="0"/>
              </a:rPr>
              <a:t>, </a:t>
            </a:r>
            <a:r>
              <a:rPr lang="en-US" sz="1600" dirty="0" err="1" smtClean="0">
                <a:cs typeface="Times New Roman" pitchFamily="18" charset="0"/>
              </a:rPr>
              <a:t>të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kullimit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përrenjve</a:t>
            </a:r>
            <a:r>
              <a:rPr lang="en-US" sz="1600" dirty="0" smtClean="0">
                <a:cs typeface="Times New Roman" pitchFamily="18" charset="0"/>
              </a:rPr>
              <a:t>, </a:t>
            </a:r>
            <a:r>
              <a:rPr lang="en-US" sz="1600" dirty="0" err="1" smtClean="0">
                <a:cs typeface="Times New Roman" pitchFamily="18" charset="0"/>
              </a:rPr>
              <a:t>mbrojtja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lumore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në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disa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segmente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dhe</a:t>
            </a:r>
            <a:r>
              <a:rPr lang="en-US" sz="1600" dirty="0" smtClean="0">
                <a:cs typeface="Times New Roman" pitchFamily="18" charset="0"/>
              </a:rPr>
              <a:t>  </a:t>
            </a:r>
            <a:r>
              <a:rPr lang="en-US" sz="1600" dirty="0" err="1" smtClean="0">
                <a:cs typeface="Times New Roman" pitchFamily="18" charset="0"/>
              </a:rPr>
              <a:t>mbrojtja</a:t>
            </a:r>
            <a:r>
              <a:rPr lang="en-US" sz="1600" dirty="0" smtClean="0">
                <a:cs typeface="Times New Roman" pitchFamily="18" charset="0"/>
              </a:rPr>
              <a:t> e </a:t>
            </a:r>
            <a:r>
              <a:rPr lang="en-US" sz="1600" dirty="0" err="1" smtClean="0">
                <a:cs typeface="Times New Roman" pitchFamily="18" charset="0"/>
              </a:rPr>
              <a:t>disa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rrugëve</a:t>
            </a:r>
            <a:r>
              <a:rPr lang="en-US" sz="1600" dirty="0" smtClean="0">
                <a:cs typeface="Times New Roman" pitchFamily="18" charset="0"/>
              </a:rPr>
              <a:t> </a:t>
            </a:r>
            <a:r>
              <a:rPr lang="en-US" sz="1600" dirty="0" err="1" smtClean="0">
                <a:cs typeface="Times New Roman" pitchFamily="18" charset="0"/>
              </a:rPr>
              <a:t>rurale</a:t>
            </a:r>
            <a:r>
              <a:rPr lang="en-US" sz="1600" dirty="0" smtClean="0"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/>
              <a:t>BASHKËPUNIMI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sq-AL" dirty="0" smtClean="0"/>
              <a:t>Me</a:t>
            </a:r>
            <a:r>
              <a:rPr lang="en-US" dirty="0" smtClean="0"/>
              <a:t> </a:t>
            </a:r>
            <a:r>
              <a:rPr lang="en-GB" dirty="0" err="1" smtClean="0"/>
              <a:t>Drejtori</a:t>
            </a:r>
            <a:r>
              <a:rPr lang="sq-AL" dirty="0" smtClean="0"/>
              <a:t>në</a:t>
            </a:r>
            <a:r>
              <a:rPr lang="en-GB" dirty="0" smtClean="0"/>
              <a:t> </a:t>
            </a:r>
            <a:r>
              <a:rPr lang="sq-AL" dirty="0" smtClean="0"/>
              <a:t>e</a:t>
            </a:r>
            <a:r>
              <a:rPr lang="en-GB" dirty="0" smtClean="0"/>
              <a:t> </a:t>
            </a:r>
            <a:r>
              <a:rPr lang="en-GB" dirty="0" err="1" smtClean="0"/>
              <a:t>Përgjitshme</a:t>
            </a:r>
            <a:r>
              <a:rPr lang="en-GB" dirty="0" smtClean="0"/>
              <a:t> </a:t>
            </a:r>
            <a:r>
              <a:rPr lang="sq-AL" dirty="0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Rezervave</a:t>
            </a:r>
            <a:r>
              <a:rPr lang="en-GB" dirty="0" smtClean="0"/>
              <a:t>  </a:t>
            </a:r>
            <a:r>
              <a:rPr lang="en-GB" dirty="0" err="1" smtClean="0"/>
              <a:t>Materialeve</a:t>
            </a:r>
            <a:r>
              <a:rPr lang="en-US" dirty="0"/>
              <a:t> </a:t>
            </a:r>
            <a:r>
              <a:rPr lang="sq-AL" dirty="0" smtClean="0"/>
              <a:t>t</a:t>
            </a:r>
            <a:r>
              <a:rPr lang="en-GB" dirty="0" smtClean="0"/>
              <a:t>ë </a:t>
            </a:r>
            <a:r>
              <a:rPr lang="en-GB" dirty="0" err="1" smtClean="0"/>
              <a:t>Shtetit</a:t>
            </a:r>
            <a:r>
              <a:rPr lang="en-GB" dirty="0" smtClean="0"/>
              <a:t> </a:t>
            </a:r>
            <a:r>
              <a:rPr lang="en-GB" dirty="0" err="1" smtClean="0"/>
              <a:t>Tiranë</a:t>
            </a:r>
            <a:r>
              <a:rPr lang="en-GB" dirty="0" smtClean="0"/>
              <a:t> </a:t>
            </a:r>
            <a:r>
              <a:rPr lang="sq-AL" dirty="0" smtClean="0"/>
              <a:t>për të </a:t>
            </a:r>
            <a:r>
              <a:rPr lang="en-GB" dirty="0" err="1" smtClean="0"/>
              <a:t>ndihmuar</a:t>
            </a:r>
            <a:r>
              <a:rPr lang="en-GB" dirty="0" smtClean="0"/>
              <a:t> 16 </a:t>
            </a:r>
            <a:r>
              <a:rPr lang="en-GB" dirty="0" err="1" smtClean="0"/>
              <a:t>familje</a:t>
            </a:r>
            <a:r>
              <a:rPr lang="en-GB" dirty="0" smtClean="0"/>
              <a:t> me:</a:t>
            </a:r>
            <a:endParaRPr lang="sq-AL" dirty="0" smtClean="0"/>
          </a:p>
          <a:p>
            <a:pPr marL="115888" indent="20638" algn="just">
              <a:buNone/>
            </a:pPr>
            <a:r>
              <a:rPr lang="en-GB" dirty="0" err="1" smtClean="0"/>
              <a:t>çadra</a:t>
            </a:r>
            <a:r>
              <a:rPr lang="en-GB" dirty="0" smtClean="0"/>
              <a:t>, </a:t>
            </a:r>
            <a:r>
              <a:rPr lang="en-GB" dirty="0" err="1" smtClean="0"/>
              <a:t>krevatë</a:t>
            </a:r>
            <a:r>
              <a:rPr lang="en-GB" dirty="0" smtClean="0"/>
              <a:t>, </a:t>
            </a:r>
            <a:r>
              <a:rPr lang="en-GB" dirty="0" err="1" smtClean="0"/>
              <a:t>dyshekë</a:t>
            </a:r>
            <a:r>
              <a:rPr lang="en-GB" dirty="0" smtClean="0"/>
              <a:t>, </a:t>
            </a:r>
            <a:r>
              <a:rPr lang="en-GB" dirty="0" err="1" smtClean="0"/>
              <a:t>batanije</a:t>
            </a:r>
            <a:r>
              <a:rPr lang="en-GB" dirty="0" smtClean="0"/>
              <a:t>, </a:t>
            </a:r>
            <a:r>
              <a:rPr lang="en-GB" dirty="0" err="1" smtClean="0"/>
              <a:t>pajisje</a:t>
            </a:r>
            <a:r>
              <a:rPr lang="en-GB" dirty="0" smtClean="0"/>
              <a:t> </a:t>
            </a:r>
            <a:r>
              <a:rPr lang="en-GB" dirty="0" err="1" smtClean="0"/>
              <a:t>elektroshtëpiake</a:t>
            </a:r>
            <a:r>
              <a:rPr lang="en-GB" dirty="0" smtClean="0"/>
              <a:t>, </a:t>
            </a:r>
            <a:r>
              <a:rPr lang="en-GB" dirty="0" err="1" smtClean="0"/>
              <a:t>ushqime</a:t>
            </a:r>
            <a:r>
              <a:rPr lang="en-GB" dirty="0" smtClean="0"/>
              <a:t> e </a:t>
            </a:r>
            <a:r>
              <a:rPr lang="en-GB" dirty="0" err="1" smtClean="0"/>
              <a:t>veshmbathje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bazë</a:t>
            </a:r>
            <a:r>
              <a:rPr lang="en-GB" dirty="0" smtClean="0"/>
              <a:t> </a:t>
            </a:r>
            <a:r>
              <a:rPr lang="en-GB" dirty="0" err="1" smtClean="0"/>
              <a:t>ushqimore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bagëtitë</a:t>
            </a:r>
            <a:r>
              <a:rPr lang="en-GB" dirty="0" smtClean="0"/>
              <a:t>. </a:t>
            </a:r>
          </a:p>
          <a:p>
            <a:pPr marL="115888" indent="20638" algn="just">
              <a:buNone/>
            </a:pPr>
            <a:endParaRPr lang="en-GB" dirty="0" smtClean="0"/>
          </a:p>
          <a:p>
            <a:pPr marL="115888" indent="20638" algn="just"/>
            <a:r>
              <a:rPr lang="en-US" dirty="0" smtClean="0"/>
              <a:t>  </a:t>
            </a:r>
            <a:r>
              <a:rPr lang="sq-AL" dirty="0" smtClean="0"/>
              <a:t>Me </a:t>
            </a:r>
            <a:r>
              <a:rPr lang="en-GB" dirty="0" err="1" smtClean="0"/>
              <a:t>Ministri</a:t>
            </a:r>
            <a:r>
              <a:rPr lang="sq-AL" dirty="0" smtClean="0"/>
              <a:t>në</a:t>
            </a:r>
            <a:r>
              <a:rPr lang="en-GB" dirty="0" smtClean="0"/>
              <a:t> </a:t>
            </a:r>
            <a:r>
              <a:rPr lang="sq-AL" dirty="0" smtClean="0"/>
              <a:t>e</a:t>
            </a:r>
            <a:r>
              <a:rPr lang="en-GB" dirty="0" smtClean="0"/>
              <a:t> </a:t>
            </a:r>
            <a:r>
              <a:rPr lang="en-GB" dirty="0" err="1" smtClean="0"/>
              <a:t>Mbrojtjes</a:t>
            </a:r>
            <a:r>
              <a:rPr lang="en-GB" dirty="0" smtClean="0"/>
              <a:t> </a:t>
            </a:r>
            <a:r>
              <a:rPr lang="sq-AL" dirty="0" smtClean="0"/>
              <a:t>dhe </a:t>
            </a:r>
            <a:r>
              <a:rPr lang="en-GB" dirty="0" err="1" smtClean="0"/>
              <a:t>Agjen</a:t>
            </a:r>
            <a:r>
              <a:rPr lang="sq-AL" dirty="0" smtClean="0"/>
              <a:t>cinë </a:t>
            </a:r>
            <a:r>
              <a:rPr lang="en-GB" dirty="0" err="1" smtClean="0"/>
              <a:t>Kombëtare</a:t>
            </a:r>
            <a:r>
              <a:rPr lang="sq-AL" dirty="0" smtClean="0"/>
              <a:t> të</a:t>
            </a:r>
            <a:r>
              <a:rPr lang="en-US" dirty="0" smtClean="0"/>
              <a:t> </a:t>
            </a:r>
            <a:r>
              <a:rPr lang="en-GB" dirty="0" err="1" smtClean="0"/>
              <a:t>Mbrojtjes</a:t>
            </a:r>
            <a:r>
              <a:rPr lang="en-GB" dirty="0" smtClean="0"/>
              <a:t> </a:t>
            </a:r>
            <a:r>
              <a:rPr lang="en-GB" dirty="0" err="1" smtClean="0"/>
              <a:t>Civile</a:t>
            </a:r>
            <a:r>
              <a:rPr lang="sq-AL" dirty="0" smtClean="0"/>
              <a:t> për </a:t>
            </a:r>
            <a:r>
              <a:rPr lang="en-US" dirty="0" smtClean="0"/>
              <a:t>6 </a:t>
            </a:r>
            <a:r>
              <a:rPr lang="sq-AL" dirty="0" smtClean="0"/>
              <a:t>raste </a:t>
            </a:r>
            <a:r>
              <a:rPr lang="en-US" dirty="0" err="1" smtClean="0"/>
              <a:t>të</a:t>
            </a:r>
            <a:r>
              <a:rPr lang="sq-AL" dirty="0" smtClean="0"/>
              <a:t> gjetjes së</a:t>
            </a:r>
            <a:r>
              <a:rPr lang="en-US" dirty="0" smtClean="0"/>
              <a:t> </a:t>
            </a:r>
            <a:r>
              <a:rPr lang="sq-AL" dirty="0" smtClean="0"/>
              <a:t>municioneve, </a:t>
            </a:r>
            <a:r>
              <a:rPr lang="en-US" dirty="0" err="1" smtClean="0"/>
              <a:t>dhe</a:t>
            </a:r>
            <a:r>
              <a:rPr lang="en-US" dirty="0" smtClean="0"/>
              <a:t> 1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fikjen</a:t>
            </a:r>
            <a:r>
              <a:rPr lang="en-US" dirty="0" smtClean="0"/>
              <a:t> e </a:t>
            </a:r>
            <a:r>
              <a:rPr lang="sq-AL" dirty="0" smtClean="0"/>
              <a:t>zjarr</a:t>
            </a:r>
            <a:r>
              <a:rPr lang="en-US" dirty="0" smtClean="0"/>
              <a:t>eve</a:t>
            </a:r>
            <a:r>
              <a:rPr lang="sq-AL" dirty="0" smtClean="0"/>
              <a:t>.</a:t>
            </a:r>
            <a:endParaRPr lang="en-US" dirty="0" smtClean="0"/>
          </a:p>
          <a:p>
            <a:pPr marL="115888" indent="20638" algn="just">
              <a:buNone/>
            </a:pPr>
            <a:endParaRPr lang="sq-AL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/>
              <a:t>LUFTA KUNDËR KULTIVIMIT TË LËNDËVE NARKOTIKE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just"/>
            <a:r>
              <a:rPr lang="sq-AL" dirty="0" smtClean="0"/>
              <a:t>Janë kryer </a:t>
            </a:r>
            <a:r>
              <a:rPr lang="en-US" dirty="0" smtClean="0"/>
              <a:t>13626 </a:t>
            </a:r>
            <a:r>
              <a:rPr lang="en-US" dirty="0" err="1" smtClean="0"/>
              <a:t>kontrolle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sq-AL" dirty="0" smtClean="0"/>
              <a:t> organet kompetente.</a:t>
            </a:r>
            <a:endParaRPr lang="en-US" dirty="0" smtClean="0"/>
          </a:p>
          <a:p>
            <a:pPr lvl="0" algn="just"/>
            <a:r>
              <a:rPr lang="sq-AL" dirty="0" smtClean="0"/>
              <a:t>Në j</a:t>
            </a:r>
            <a:r>
              <a:rPr lang="en-US" dirty="0" err="1" smtClean="0"/>
              <a:t>anar</a:t>
            </a:r>
            <a:r>
              <a:rPr lang="en-US" dirty="0" smtClean="0"/>
              <a:t>-</a:t>
            </a:r>
            <a:r>
              <a:rPr lang="sq-AL" dirty="0" smtClean="0"/>
              <a:t> d</a:t>
            </a:r>
            <a:r>
              <a:rPr lang="en-US" dirty="0" err="1" smtClean="0"/>
              <a:t>hjetor</a:t>
            </a:r>
            <a:r>
              <a:rPr lang="en-US" dirty="0" smtClean="0"/>
              <a:t> 2022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konstatuar</a:t>
            </a:r>
            <a:r>
              <a:rPr lang="en-US" dirty="0" smtClean="0"/>
              <a:t> </a:t>
            </a:r>
            <a:r>
              <a:rPr lang="en-US" dirty="0" err="1" smtClean="0"/>
              <a:t>gjithsej</a:t>
            </a:r>
            <a:r>
              <a:rPr lang="en-US" dirty="0" smtClean="0"/>
              <a:t> 8 </a:t>
            </a:r>
            <a:r>
              <a:rPr lang="en-US" dirty="0" err="1" smtClean="0"/>
              <a:t>raste</a:t>
            </a:r>
            <a:r>
              <a:rPr lang="en-US" dirty="0"/>
              <a:t>.</a:t>
            </a:r>
            <a:endParaRPr lang="en-US" dirty="0" smtClean="0"/>
          </a:p>
          <a:p>
            <a:pPr lvl="0" algn="just"/>
            <a:r>
              <a:rPr lang="en-US" dirty="0" smtClean="0"/>
              <a:t> U </a:t>
            </a:r>
            <a:r>
              <a:rPr lang="en-US" dirty="0" err="1" smtClean="0"/>
              <a:t>asgjësuan</a:t>
            </a:r>
            <a:r>
              <a:rPr lang="en-US" dirty="0" smtClean="0"/>
              <a:t> 695 </a:t>
            </a:r>
            <a:r>
              <a:rPr lang="en-US" dirty="0" err="1" smtClean="0"/>
              <a:t>bimë</a:t>
            </a:r>
            <a:r>
              <a:rPr lang="en-US" dirty="0" smtClean="0"/>
              <a:t> </a:t>
            </a:r>
            <a:r>
              <a:rPr lang="en-US" dirty="0" err="1" smtClean="0"/>
              <a:t>narkotike</a:t>
            </a:r>
            <a:r>
              <a:rPr lang="en-GB" dirty="0" smtClean="0"/>
              <a:t>.</a:t>
            </a:r>
            <a:endParaRPr lang="en-US" dirty="0" smtClean="0"/>
          </a:p>
          <a:p>
            <a:pPr lvl="0"/>
            <a:r>
              <a:rPr lang="en-GB" dirty="0" err="1" smtClean="0"/>
              <a:t>Janë</a:t>
            </a:r>
            <a:r>
              <a:rPr lang="en-GB" dirty="0" smtClean="0"/>
              <a:t> </a:t>
            </a:r>
            <a:r>
              <a:rPr lang="en-GB" dirty="0" err="1" smtClean="0"/>
              <a:t>proceduar</a:t>
            </a:r>
            <a:r>
              <a:rPr lang="en-GB" dirty="0" smtClean="0"/>
              <a:t> 14 </a:t>
            </a:r>
            <a:r>
              <a:rPr lang="en-GB" dirty="0" err="1" smtClean="0"/>
              <a:t>shtetas</a:t>
            </a:r>
            <a:r>
              <a:rPr lang="en-GB" dirty="0" smtClean="0"/>
              <a:t> </a:t>
            </a:r>
            <a:r>
              <a:rPr lang="en-GB" dirty="0" err="1" smtClean="0"/>
              <a:t>nga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cilët</a:t>
            </a:r>
            <a:r>
              <a:rPr lang="en-GB" dirty="0" smtClean="0"/>
              <a:t> 6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arrestuar</a:t>
            </a:r>
            <a:r>
              <a:rPr lang="en-GB" dirty="0" smtClean="0"/>
              <a:t>, 1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ndaluar</a:t>
            </a:r>
            <a:r>
              <a:rPr lang="en-GB" dirty="0" smtClean="0"/>
              <a:t>, 7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gjendje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lirë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/>
              <a:t>MBROJTJA NGA ZJARRI (MZSH)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q-AL" dirty="0" smtClean="0"/>
              <a:t>Gjatë këtij viti janë angazhuar për shuarjen e zjarreve gjithsej </a:t>
            </a:r>
            <a:r>
              <a:rPr lang="en-US" dirty="0" smtClean="0"/>
              <a:t>381</a:t>
            </a:r>
            <a:r>
              <a:rPr lang="sq-AL" dirty="0" smtClean="0"/>
              <a:t> forca ku përfshihen</a:t>
            </a:r>
            <a:r>
              <a:rPr lang="en-US" dirty="0" smtClean="0"/>
              <a:t>:</a:t>
            </a:r>
            <a:r>
              <a:rPr lang="sq-AL" dirty="0" smtClean="0"/>
              <a:t> </a:t>
            </a:r>
            <a:r>
              <a:rPr lang="en-US" dirty="0" err="1" smtClean="0"/>
              <a:t>forca</a:t>
            </a:r>
            <a:r>
              <a:rPr lang="en-US" dirty="0" smtClean="0"/>
              <a:t> </a:t>
            </a:r>
            <a:r>
              <a:rPr lang="en-US" dirty="0" err="1" smtClean="0"/>
              <a:t>zjarr</a:t>
            </a:r>
            <a:r>
              <a:rPr lang="sq-AL" dirty="0" smtClean="0"/>
              <a:t>fikëse</a:t>
            </a:r>
            <a:r>
              <a:rPr lang="en-US" dirty="0" smtClean="0"/>
              <a:t>/</a:t>
            </a:r>
            <a:r>
              <a:rPr lang="en-US" dirty="0" err="1" smtClean="0"/>
              <a:t>policore</a:t>
            </a:r>
            <a:r>
              <a:rPr lang="en-US" dirty="0" smtClean="0"/>
              <a:t>/</a:t>
            </a:r>
            <a:r>
              <a:rPr lang="en-US" dirty="0" err="1" smtClean="0"/>
              <a:t>vullnetarë</a:t>
            </a:r>
            <a:r>
              <a:rPr lang="en-US" dirty="0" smtClean="0"/>
              <a:t>/</a:t>
            </a:r>
            <a:r>
              <a:rPr lang="sq-AL" dirty="0" smtClean="0"/>
              <a:t>s</a:t>
            </a:r>
            <a:r>
              <a:rPr lang="en-US" dirty="0" smtClean="0"/>
              <a:t>h</a:t>
            </a:r>
            <a:r>
              <a:rPr lang="sq-AL" dirty="0" smtClean="0"/>
              <a:t>ë</a:t>
            </a:r>
            <a:r>
              <a:rPr lang="en-US" dirty="0" err="1" smtClean="0"/>
              <a:t>rbim</a:t>
            </a:r>
            <a:r>
              <a:rPr lang="sq-AL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pyjor</a:t>
            </a:r>
            <a:endParaRPr lang="en-US" dirty="0" smtClean="0"/>
          </a:p>
          <a:p>
            <a:pPr>
              <a:buNone/>
            </a:pPr>
            <a:endParaRPr lang="sq-AL" dirty="0" smtClean="0"/>
          </a:p>
          <a:p>
            <a:r>
              <a:rPr lang="sq-AL" dirty="0" smtClean="0"/>
              <a:t>Janë përdorur </a:t>
            </a:r>
            <a:r>
              <a:rPr lang="en-US" dirty="0" smtClean="0"/>
              <a:t>98</a:t>
            </a:r>
            <a:r>
              <a:rPr lang="sq-AL" dirty="0" smtClean="0"/>
              <a:t> mjete</a:t>
            </a:r>
            <a:endParaRPr lang="en-US" dirty="0" smtClean="0"/>
          </a:p>
          <a:p>
            <a:pPr>
              <a:buNone/>
            </a:pPr>
            <a:endParaRPr lang="sq-AL" dirty="0" smtClean="0"/>
          </a:p>
          <a:p>
            <a:r>
              <a:rPr lang="sq-AL" dirty="0" smtClean="0"/>
              <a:t>Janë menxhuar në total </a:t>
            </a:r>
            <a:r>
              <a:rPr lang="en-US" dirty="0" smtClean="0"/>
              <a:t>73 </a:t>
            </a:r>
            <a:r>
              <a:rPr lang="sq-AL" dirty="0" smtClean="0"/>
              <a:t>raste zjarri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OBJEKTIVAT PËR VITIN 2022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Monitorim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veprimtarisë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q-AL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stitucioneve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vendore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rritjen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cilësisë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shërbimit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ndaj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qytetarëve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Marrje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parandalim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situatave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emergjente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Monitorim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situatës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mjedisore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Qark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Bashkërendim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monitorim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shërbimet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online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RASTET POZITIVE  ME  </a:t>
            </a:r>
            <a:r>
              <a:rPr lang="en-US" sz="2800" b="1" dirty="0" err="1" smtClean="0">
                <a:cs typeface="Times New Roman" pitchFamily="18" charset="0"/>
              </a:rPr>
              <a:t>Covid</a:t>
            </a:r>
            <a:r>
              <a:rPr lang="sq-AL" sz="2800" b="1" dirty="0" smtClean="0">
                <a:cs typeface="Times New Roman" pitchFamily="18" charset="0"/>
              </a:rPr>
              <a:t>-19 </a:t>
            </a:r>
            <a:r>
              <a:rPr lang="en-US" sz="2800" b="1" dirty="0" smtClean="0">
                <a:cs typeface="Times New Roman" pitchFamily="18" charset="0"/>
              </a:rPr>
              <a:t>N</a:t>
            </a:r>
            <a:r>
              <a:rPr lang="en-US" sz="2800" b="1" dirty="0">
                <a:cs typeface="Times New Roman" pitchFamily="18" charset="0"/>
              </a:rPr>
              <a:t>Ë</a:t>
            </a:r>
            <a:r>
              <a:rPr lang="sq-AL" sz="2800" b="1" dirty="0" smtClean="0">
                <a:cs typeface="Times New Roman" pitchFamily="18" charset="0"/>
              </a:rPr>
              <a:t> Q</a:t>
            </a:r>
            <a:r>
              <a:rPr lang="en-US" sz="2800" b="1" dirty="0" smtClean="0">
                <a:cs typeface="Times New Roman" pitchFamily="18" charset="0"/>
              </a:rPr>
              <a:t>ARK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q-AL" dirty="0" smtClean="0"/>
              <a:t>Sipas të dhënave të marra nga NjVKSh – të rezulton se për periudhën janar – dhj</a:t>
            </a:r>
            <a:r>
              <a:rPr lang="en-US" dirty="0" smtClean="0"/>
              <a:t>e</a:t>
            </a:r>
            <a:r>
              <a:rPr lang="sq-AL" dirty="0" smtClean="0"/>
              <a:t>tor 202</a:t>
            </a:r>
            <a:r>
              <a:rPr lang="en-US" dirty="0" smtClean="0"/>
              <a:t>2</a:t>
            </a:r>
            <a:r>
              <a:rPr lang="sq-AL" dirty="0" smtClean="0"/>
              <a:t> janë kryer </a:t>
            </a:r>
            <a:r>
              <a:rPr lang="en-US" dirty="0" smtClean="0"/>
              <a:t>16529</a:t>
            </a:r>
            <a:r>
              <a:rPr lang="sq-AL" dirty="0" smtClean="0"/>
              <a:t> testime, prej të cilave kanë rezultuar negativ </a:t>
            </a:r>
            <a:r>
              <a:rPr lang="en-US" dirty="0" smtClean="0"/>
              <a:t>10741</a:t>
            </a:r>
            <a:r>
              <a:rPr lang="sq-AL" dirty="0" smtClean="0"/>
              <a:t> dhe pozitiv </a:t>
            </a:r>
            <a:r>
              <a:rPr lang="en-US" dirty="0" smtClean="0"/>
              <a:t>5788</a:t>
            </a:r>
            <a:r>
              <a:rPr lang="sq-AL" dirty="0" smtClean="0"/>
              <a:t> persona.</a:t>
            </a:r>
            <a:endParaRPr lang="en-US" dirty="0" smtClean="0"/>
          </a:p>
          <a:p>
            <a:endParaRPr lang="sq-AL" dirty="0" smtClean="0"/>
          </a:p>
          <a:p>
            <a:r>
              <a:rPr lang="en-US" dirty="0" smtClean="0"/>
              <a:t>5781</a:t>
            </a:r>
            <a:r>
              <a:rPr lang="sq-AL" dirty="0" smtClean="0"/>
              <a:t> persona janë shëruar, fatkeqësisht </a:t>
            </a:r>
            <a:r>
              <a:rPr lang="en-US" dirty="0" smtClean="0"/>
              <a:t>7</a:t>
            </a:r>
            <a:r>
              <a:rPr lang="sq-AL" dirty="0" smtClean="0"/>
              <a:t> persona kanë humbur jetën.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315200" cy="838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q-AL" sz="2800" b="1" dirty="0" smtClean="0">
                <a:cs typeface="Times New Roman" pitchFamily="18" charset="0"/>
              </a:rPr>
              <a:t>REGJISTRIMI I </a:t>
            </a:r>
            <a:r>
              <a:rPr lang="en-US" sz="2800" b="1" dirty="0" smtClean="0">
                <a:cs typeface="Times New Roman" pitchFamily="18" charset="0"/>
              </a:rPr>
              <a:t>FËMIJË</a:t>
            </a:r>
            <a:r>
              <a:rPr lang="sq-AL" sz="2800" b="1" dirty="0" smtClean="0">
                <a:cs typeface="Times New Roman" pitchFamily="18" charset="0"/>
              </a:rPr>
              <a:t>VE</a:t>
            </a:r>
            <a:r>
              <a:rPr lang="en-US" sz="2800" b="1" dirty="0" smtClean="0">
                <a:cs typeface="Times New Roman" pitchFamily="18" charset="0"/>
              </a:rPr>
              <a:t> NË KLASË TË PARË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382000" cy="39624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kuadër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rolit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Institucionit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Prefektit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Qarkut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sq-AL" dirty="0" smtClean="0">
                <a:solidFill>
                  <a:schemeClr val="tx1"/>
                </a:solidFill>
                <a:cs typeface="Times New Roman" pitchFamily="18" charset="0"/>
              </a:rPr>
              <a:t>organizimin dhe monitorimin e pro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sq-AL" dirty="0" smtClean="0">
                <a:solidFill>
                  <a:schemeClr val="tx1"/>
                </a:solidFill>
                <a:cs typeface="Times New Roman" pitchFamily="18" charset="0"/>
              </a:rPr>
              <a:t>esi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sq-AL" dirty="0" smtClean="0">
                <a:solidFill>
                  <a:schemeClr val="tx1"/>
                </a:solidFill>
                <a:cs typeface="Times New Roman" pitchFamily="18" charset="0"/>
              </a:rPr>
              <a:t>,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regjistrimit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fëmijëve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klasë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parë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për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vitin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shkollor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2022-2023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janë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realizuar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dy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mbledhje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ZVAP-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e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qarkut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Elbasan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janë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regjistruar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2527 f</a:t>
            </a:r>
            <a:r>
              <a:rPr lang="sq-AL" dirty="0" smtClean="0">
                <a:solidFill>
                  <a:schemeClr val="tx1"/>
                </a:solidFill>
                <a:cs typeface="Times New Roman" pitchFamily="18" charset="0"/>
              </a:rPr>
              <a:t>ëmijë ndërsa 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128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fëmijë</a:t>
            </a:r>
            <a:r>
              <a:rPr lang="sq-AL" dirty="0" smtClean="0">
                <a:solidFill>
                  <a:schemeClr val="tx1"/>
                </a:solidFill>
                <a:cs typeface="Times New Roman" pitchFamily="18" charset="0"/>
              </a:rPr>
              <a:t> janë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paregjistruar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dhe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si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shkak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kryesor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mosregjistrimit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është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Times New Roman" pitchFamily="18" charset="0"/>
              </a:rPr>
              <a:t>emigracioni</a:t>
            </a: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n-US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 smtClean="0"/>
              <a:t>Paraqitje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grafike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krahasuese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/>
              <a:t>KOMITETI RAJONAL I ZHVILLIMIT TË TURIZMIT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2022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organizuar</a:t>
            </a:r>
            <a:r>
              <a:rPr lang="en-US" dirty="0" smtClean="0"/>
              <a:t> </a:t>
            </a:r>
            <a:r>
              <a:rPr lang="en-US" dirty="0" err="1" smtClean="0"/>
              <a:t>gjithsej</a:t>
            </a:r>
            <a:r>
              <a:rPr lang="en-US" dirty="0" smtClean="0"/>
              <a:t> </a:t>
            </a:r>
            <a:r>
              <a:rPr lang="en-US" dirty="0" err="1" smtClean="0"/>
              <a:t>dy</a:t>
            </a:r>
            <a:r>
              <a:rPr lang="en-US" dirty="0" smtClean="0"/>
              <a:t> </a:t>
            </a:r>
            <a:r>
              <a:rPr lang="en-US" dirty="0" err="1" smtClean="0"/>
              <a:t>takime</a:t>
            </a:r>
            <a:r>
              <a:rPr lang="en-US" dirty="0" smtClean="0"/>
              <a:t> me </a:t>
            </a:r>
            <a:r>
              <a:rPr lang="en-US" dirty="0" err="1" smtClean="0"/>
              <a:t>anëtarët</a:t>
            </a:r>
            <a:r>
              <a:rPr lang="en-US" dirty="0" smtClean="0"/>
              <a:t> e </a:t>
            </a:r>
            <a:r>
              <a:rPr lang="en-US" dirty="0" err="1" smtClean="0"/>
              <a:t>këtij</a:t>
            </a:r>
            <a:r>
              <a:rPr lang="en-US" dirty="0" smtClean="0"/>
              <a:t> </a:t>
            </a:r>
            <a:r>
              <a:rPr lang="en-US" dirty="0" err="1" smtClean="0"/>
              <a:t>komiteti</a:t>
            </a:r>
            <a:r>
              <a:rPr lang="en-US" dirty="0" smtClean="0"/>
              <a:t>,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cilat</a:t>
            </a:r>
            <a:r>
              <a:rPr lang="en-US" dirty="0" smtClean="0"/>
              <a:t> u </a:t>
            </a:r>
            <a:r>
              <a:rPr lang="en-US" dirty="0" err="1" smtClean="0"/>
              <a:t>diskutua</a:t>
            </a:r>
            <a:r>
              <a:rPr lang="en-US" dirty="0" smtClean="0"/>
              <a:t>: 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fr-FR" dirty="0" err="1" smtClean="0"/>
              <a:t>Mbi</a:t>
            </a:r>
            <a:r>
              <a:rPr lang="fr-FR" dirty="0" smtClean="0"/>
              <a:t> </a:t>
            </a:r>
            <a:r>
              <a:rPr lang="fr-FR" dirty="0" err="1" smtClean="0"/>
              <a:t>aktivitetet</a:t>
            </a:r>
            <a:r>
              <a:rPr lang="fr-FR" dirty="0" smtClean="0"/>
              <a:t> e </a:t>
            </a:r>
            <a:r>
              <a:rPr lang="fr-FR" dirty="0" err="1" smtClean="0"/>
              <a:t>organizuara</a:t>
            </a:r>
            <a:r>
              <a:rPr lang="fr-FR" dirty="0" smtClean="0"/>
              <a:t> me </a:t>
            </a:r>
            <a:r>
              <a:rPr lang="fr-FR" dirty="0" err="1" smtClean="0"/>
              <a:t>qëllim</a:t>
            </a:r>
            <a:r>
              <a:rPr lang="fr-FR" dirty="0" smtClean="0"/>
              <a:t> </a:t>
            </a:r>
            <a:r>
              <a:rPr lang="fr-FR" dirty="0" err="1" smtClean="0"/>
              <a:t>promovimin</a:t>
            </a:r>
            <a:r>
              <a:rPr lang="fr-FR" dirty="0" smtClean="0"/>
              <a:t> e </a:t>
            </a:r>
            <a:r>
              <a:rPr lang="fr-FR" dirty="0" err="1" smtClean="0"/>
              <a:t>turizmit</a:t>
            </a:r>
            <a:r>
              <a:rPr lang="fr-FR" dirty="0" smtClean="0"/>
              <a:t> </a:t>
            </a:r>
          </a:p>
          <a:p>
            <a:pPr algn="just"/>
            <a:r>
              <a:rPr lang="fr-FR" dirty="0" smtClean="0"/>
              <a:t> U </a:t>
            </a:r>
            <a:r>
              <a:rPr lang="fr-FR" dirty="0" err="1" smtClean="0"/>
              <a:t>përcaktuan</a:t>
            </a:r>
            <a:r>
              <a:rPr lang="fr-FR" dirty="0" smtClean="0"/>
              <a:t> </a:t>
            </a:r>
            <a:r>
              <a:rPr lang="fr-FR" dirty="0" err="1" smtClean="0"/>
              <a:t>problematikat</a:t>
            </a:r>
            <a:r>
              <a:rPr lang="fr-FR" dirty="0" smtClean="0"/>
              <a:t> </a:t>
            </a:r>
            <a:r>
              <a:rPr lang="fr-FR" dirty="0" err="1" smtClean="0"/>
              <a:t>dhe</a:t>
            </a:r>
            <a:r>
              <a:rPr lang="fr-FR" dirty="0" smtClean="0"/>
              <a:t> </a:t>
            </a:r>
            <a:r>
              <a:rPr lang="fr-FR" dirty="0" err="1" smtClean="0"/>
              <a:t>objektivat</a:t>
            </a:r>
            <a:r>
              <a:rPr lang="fr-FR" dirty="0" smtClean="0"/>
              <a:t> </a:t>
            </a:r>
            <a:r>
              <a:rPr lang="fr-FR" dirty="0" err="1" smtClean="0"/>
              <a:t>në</a:t>
            </a:r>
            <a:r>
              <a:rPr lang="fr-FR" dirty="0" smtClean="0"/>
              <a:t> </a:t>
            </a:r>
            <a:r>
              <a:rPr lang="fr-FR" dirty="0" err="1" smtClean="0"/>
              <a:t>lidhje</a:t>
            </a:r>
            <a:r>
              <a:rPr lang="fr-FR" dirty="0" smtClean="0"/>
              <a:t> me </a:t>
            </a:r>
            <a:r>
              <a:rPr lang="fr-FR" dirty="0" err="1" smtClean="0"/>
              <a:t>përmirësimin</a:t>
            </a:r>
            <a:r>
              <a:rPr lang="fr-FR" dirty="0" smtClean="0"/>
              <a:t> e </a:t>
            </a:r>
            <a:r>
              <a:rPr lang="fr-FR" dirty="0" err="1" smtClean="0"/>
              <a:t>kushteve</a:t>
            </a:r>
            <a:r>
              <a:rPr lang="fr-FR" dirty="0" smtClean="0"/>
              <a:t> </a:t>
            </a:r>
            <a:r>
              <a:rPr lang="fr-FR" dirty="0" err="1" smtClean="0"/>
              <a:t>për</a:t>
            </a:r>
            <a:r>
              <a:rPr lang="fr-FR" dirty="0" smtClean="0"/>
              <a:t> </a:t>
            </a:r>
            <a:r>
              <a:rPr lang="fr-FR" dirty="0" err="1" smtClean="0"/>
              <a:t>të</a:t>
            </a:r>
            <a:r>
              <a:rPr lang="fr-FR" dirty="0" smtClean="0"/>
              <a:t> </a:t>
            </a:r>
            <a:r>
              <a:rPr lang="fr-FR" dirty="0" err="1" smtClean="0"/>
              <a:t>rritur</a:t>
            </a:r>
            <a:r>
              <a:rPr lang="fr-FR" dirty="0" smtClean="0"/>
              <a:t> </a:t>
            </a:r>
            <a:r>
              <a:rPr lang="fr-FR" dirty="0" err="1" smtClean="0"/>
              <a:t>cilësinë</a:t>
            </a:r>
            <a:r>
              <a:rPr lang="fr-FR" dirty="0" smtClean="0"/>
              <a:t> e </a:t>
            </a:r>
            <a:r>
              <a:rPr lang="fr-FR" dirty="0" err="1" smtClean="0"/>
              <a:t>ofrimit</a:t>
            </a:r>
            <a:r>
              <a:rPr lang="fr-FR" dirty="0" smtClean="0"/>
              <a:t> </a:t>
            </a:r>
            <a:r>
              <a:rPr lang="fr-FR" dirty="0" err="1" smtClean="0"/>
              <a:t>të</a:t>
            </a:r>
            <a:r>
              <a:rPr lang="fr-FR" dirty="0" smtClean="0"/>
              <a:t> </a:t>
            </a:r>
            <a:r>
              <a:rPr lang="fr-FR" dirty="0" err="1" smtClean="0"/>
              <a:t>shërbimive</a:t>
            </a:r>
            <a:r>
              <a:rPr lang="fr-FR" dirty="0" smtClean="0"/>
              <a:t> </a:t>
            </a:r>
            <a:r>
              <a:rPr lang="fr-FR" dirty="0" err="1" smtClean="0"/>
              <a:t>të</a:t>
            </a:r>
            <a:r>
              <a:rPr lang="fr-FR" dirty="0" smtClean="0"/>
              <a:t> </a:t>
            </a:r>
            <a:r>
              <a:rPr lang="fr-FR" dirty="0" err="1" smtClean="0"/>
              <a:t>nevojshme</a:t>
            </a:r>
            <a:r>
              <a:rPr lang="fr-FR" dirty="0" smtClean="0"/>
              <a:t> </a:t>
            </a:r>
            <a:r>
              <a:rPr lang="fr-FR" dirty="0" err="1" smtClean="0"/>
              <a:t>për</a:t>
            </a:r>
            <a:r>
              <a:rPr lang="fr-FR" dirty="0" smtClean="0"/>
              <a:t> </a:t>
            </a:r>
            <a:r>
              <a:rPr lang="fr-FR" dirty="0" err="1" smtClean="0"/>
              <a:t>rritjen</a:t>
            </a:r>
            <a:r>
              <a:rPr lang="fr-FR" dirty="0" smtClean="0"/>
              <a:t> e </a:t>
            </a:r>
            <a:r>
              <a:rPr lang="fr-FR" dirty="0" err="1" smtClean="0"/>
              <a:t>numrit</a:t>
            </a:r>
            <a:r>
              <a:rPr lang="fr-FR" dirty="0" smtClean="0"/>
              <a:t> </a:t>
            </a:r>
            <a:r>
              <a:rPr lang="fr-FR" dirty="0" err="1" smtClean="0"/>
              <a:t>të</a:t>
            </a:r>
            <a:r>
              <a:rPr lang="fr-FR" dirty="0" smtClean="0"/>
              <a:t> </a:t>
            </a:r>
            <a:r>
              <a:rPr lang="fr-FR" dirty="0" err="1" smtClean="0"/>
              <a:t>turistëve</a:t>
            </a:r>
            <a:endParaRPr lang="fr-FR" dirty="0" smtClean="0"/>
          </a:p>
          <a:p>
            <a:pPr algn="just"/>
            <a:r>
              <a:rPr lang="fr-FR" dirty="0" err="1" smtClean="0"/>
              <a:t>Sezoni</a:t>
            </a:r>
            <a:r>
              <a:rPr lang="fr-FR" dirty="0" smtClean="0"/>
              <a:t> </a:t>
            </a:r>
            <a:r>
              <a:rPr lang="fr-FR" dirty="0" err="1" smtClean="0"/>
              <a:t>turistik</a:t>
            </a:r>
            <a:r>
              <a:rPr lang="fr-FR" dirty="0" smtClean="0"/>
              <a:t> i </a:t>
            </a:r>
            <a:r>
              <a:rPr lang="fr-FR" dirty="0" err="1" smtClean="0"/>
              <a:t>vitit</a:t>
            </a:r>
            <a:r>
              <a:rPr lang="fr-FR" dirty="0" smtClean="0"/>
              <a:t> 2022 </a:t>
            </a:r>
            <a:r>
              <a:rPr lang="fr-FR" dirty="0" err="1" smtClean="0"/>
              <a:t>ishte</a:t>
            </a:r>
            <a:r>
              <a:rPr lang="fr-FR" dirty="0" smtClean="0"/>
              <a:t> </a:t>
            </a:r>
            <a:r>
              <a:rPr lang="fr-FR" dirty="0" err="1" smtClean="0"/>
              <a:t>sezoni</a:t>
            </a:r>
            <a:r>
              <a:rPr lang="fr-FR" dirty="0" smtClean="0"/>
              <a:t> </a:t>
            </a:r>
            <a:r>
              <a:rPr lang="fr-FR" dirty="0" err="1" smtClean="0"/>
              <a:t>më</a:t>
            </a:r>
            <a:r>
              <a:rPr lang="fr-FR" dirty="0" smtClean="0"/>
              <a:t> i </a:t>
            </a:r>
            <a:r>
              <a:rPr lang="fr-FR" dirty="0" err="1" smtClean="0"/>
              <a:t>suksesshëm</a:t>
            </a:r>
            <a:r>
              <a:rPr lang="fr-FR" dirty="0" smtClean="0"/>
              <a:t> i </a:t>
            </a:r>
            <a:r>
              <a:rPr lang="fr-FR" dirty="0" err="1" smtClean="0"/>
              <a:t>viteve</a:t>
            </a:r>
            <a:r>
              <a:rPr lang="fr-FR" dirty="0" smtClean="0"/>
              <a:t> </a:t>
            </a:r>
            <a:r>
              <a:rPr lang="fr-FR" dirty="0" err="1" smtClean="0"/>
              <a:t>të</a:t>
            </a:r>
            <a:r>
              <a:rPr lang="fr-FR" dirty="0" smtClean="0"/>
              <a:t> </a:t>
            </a:r>
            <a:r>
              <a:rPr lang="fr-FR" dirty="0" err="1" smtClean="0"/>
              <a:t>fundit</a:t>
            </a:r>
            <a:r>
              <a:rPr lang="fr-FR" dirty="0" smtClean="0"/>
              <a:t> </a:t>
            </a:r>
            <a:r>
              <a:rPr lang="fr-FR" dirty="0" err="1" smtClean="0"/>
              <a:t>bazuar</a:t>
            </a:r>
            <a:r>
              <a:rPr lang="fr-FR" dirty="0" smtClean="0"/>
              <a:t> </a:t>
            </a:r>
            <a:r>
              <a:rPr lang="fr-FR" dirty="0" err="1" smtClean="0"/>
              <a:t>në</a:t>
            </a:r>
            <a:r>
              <a:rPr lang="fr-FR" dirty="0" smtClean="0"/>
              <a:t> </a:t>
            </a:r>
            <a:r>
              <a:rPr lang="fr-FR" dirty="0" err="1" smtClean="0"/>
              <a:t>statistika</a:t>
            </a:r>
            <a:r>
              <a:rPr lang="fr-FR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100" b="1" dirty="0" smtClean="0"/>
              <a:t>MBROJTJA </a:t>
            </a:r>
            <a:r>
              <a:rPr lang="en-US" sz="3100" b="1" dirty="0" smtClean="0"/>
              <a:t>NGA ZJARRI DHE SHPËTIMIT (MZSH)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1054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n-US" sz="2800" dirty="0" err="1" smtClean="0"/>
              <a:t>Në</a:t>
            </a:r>
            <a:r>
              <a:rPr lang="en-US" sz="2800" dirty="0" smtClean="0"/>
              <a:t> </a:t>
            </a:r>
            <a:r>
              <a:rPr lang="en-US" sz="2800" dirty="0" err="1" smtClean="0"/>
              <a:t>të</a:t>
            </a:r>
            <a:r>
              <a:rPr lang="en-US" sz="2800" dirty="0" smtClean="0"/>
              <a:t> </a:t>
            </a:r>
            <a:r>
              <a:rPr lang="en-US" sz="2800" dirty="0" err="1" smtClean="0"/>
              <a:t>gjitha</a:t>
            </a:r>
            <a:r>
              <a:rPr lang="en-US" sz="2800" dirty="0" smtClean="0"/>
              <a:t> </a:t>
            </a:r>
            <a:r>
              <a:rPr lang="en-US" sz="2800" dirty="0" err="1" smtClean="0"/>
              <a:t>bashkitë</a:t>
            </a:r>
            <a:r>
              <a:rPr lang="en-US" sz="2800" dirty="0" smtClean="0"/>
              <a:t> </a:t>
            </a:r>
            <a:r>
              <a:rPr lang="en-US" sz="2800" dirty="0" err="1" smtClean="0"/>
              <a:t>funksionojnë</a:t>
            </a:r>
            <a:r>
              <a:rPr lang="en-US" sz="2800" dirty="0" smtClean="0"/>
              <a:t> </a:t>
            </a:r>
            <a:r>
              <a:rPr lang="en-US" sz="2800" dirty="0" err="1" smtClean="0"/>
              <a:t>repartet</a:t>
            </a:r>
            <a:r>
              <a:rPr lang="en-US" sz="2800" dirty="0" smtClean="0"/>
              <a:t> e MZSH, </a:t>
            </a:r>
            <a:r>
              <a:rPr lang="en-US" sz="2800" dirty="0" err="1" smtClean="0"/>
              <a:t>mbrojtjes</a:t>
            </a:r>
            <a:r>
              <a:rPr lang="en-US" sz="2800" dirty="0" smtClean="0"/>
              <a:t> </a:t>
            </a:r>
            <a:r>
              <a:rPr lang="en-US" sz="2800" dirty="0" err="1" smtClean="0"/>
              <a:t>nga</a:t>
            </a:r>
            <a:r>
              <a:rPr lang="en-US" sz="2800" dirty="0" smtClean="0"/>
              <a:t> </a:t>
            </a:r>
            <a:r>
              <a:rPr lang="en-US" sz="2800" dirty="0" err="1" smtClean="0"/>
              <a:t>zjarri</a:t>
            </a:r>
            <a:r>
              <a:rPr lang="en-US" sz="2800" dirty="0" smtClean="0"/>
              <a:t> </a:t>
            </a:r>
            <a:r>
              <a:rPr lang="en-US" sz="2800" dirty="0" err="1" smtClean="0"/>
              <a:t>dhe</a:t>
            </a:r>
            <a:r>
              <a:rPr lang="en-US" sz="2800" dirty="0" smtClean="0"/>
              <a:t> </a:t>
            </a:r>
            <a:r>
              <a:rPr lang="en-US" sz="2800" dirty="0" err="1" smtClean="0"/>
              <a:t>shpëtimit</a:t>
            </a:r>
            <a:r>
              <a:rPr lang="en-US" sz="2800" dirty="0" smtClean="0"/>
              <a:t>.</a:t>
            </a:r>
          </a:p>
          <a:p>
            <a:pPr algn="just"/>
            <a:r>
              <a:rPr lang="en-US" dirty="0" err="1" smtClean="0"/>
              <a:t>Aktiviteti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MZSH </a:t>
            </a:r>
            <a:r>
              <a:rPr lang="en-US" dirty="0" err="1" smtClean="0"/>
              <a:t>pranë</a:t>
            </a:r>
            <a:r>
              <a:rPr lang="en-US" dirty="0" smtClean="0"/>
              <a:t> </a:t>
            </a:r>
            <a:r>
              <a:rPr lang="en-US" dirty="0" err="1" smtClean="0"/>
              <a:t>bashkive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vitin</a:t>
            </a:r>
            <a:r>
              <a:rPr lang="en-US" dirty="0" smtClean="0"/>
              <a:t> 2022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poshtë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71600" y="3429000"/>
          <a:ext cx="6096000" cy="29616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</a:t>
                      </a:r>
                      <a:r>
                        <a:rPr lang="en-US" dirty="0" err="1" smtClean="0"/>
                        <a:t>Bashkitë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Rastet</a:t>
                      </a:r>
                      <a:r>
                        <a:rPr lang="en-US" dirty="0" smtClean="0"/>
                        <a:t> e </a:t>
                      </a:r>
                      <a:r>
                        <a:rPr lang="en-US" dirty="0" err="1" smtClean="0"/>
                        <a:t>rënies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së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zjarrit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Elbasan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216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Librazhd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Peqin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Prrenjas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Belsh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Cërrik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78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Gramsh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94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en-US" sz="3100" b="1" dirty="0" smtClean="0"/>
              <a:t>KOMITETI RAJONAL ANTI-TRAFIK (KRAT)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sq-AL" sz="3100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përmbushje</a:t>
            </a:r>
            <a:r>
              <a:rPr lang="en-US" dirty="0" smtClean="0"/>
              <a:t> 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detyrave</a:t>
            </a:r>
            <a:r>
              <a:rPr lang="en-US" dirty="0" smtClean="0"/>
              <a:t>, </a:t>
            </a:r>
            <a:r>
              <a:rPr lang="sq-AL" dirty="0" smtClean="0"/>
              <a:t>Prefekti i Qarkut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sq-AL" dirty="0" smtClean="0"/>
              <a:t>drejtues i KRAT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sajë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sq-AL" dirty="0" smtClean="0"/>
              <a:t>koordinimi</a:t>
            </a:r>
            <a:r>
              <a:rPr lang="en-US" dirty="0" smtClean="0"/>
              <a:t>t</a:t>
            </a:r>
            <a:r>
              <a:rPr lang="sq-AL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sq-AL" dirty="0" smtClean="0"/>
              <a:t>nxitj</a:t>
            </a:r>
            <a:r>
              <a:rPr lang="en-US" dirty="0" err="1" smtClean="0"/>
              <a:t>es</a:t>
            </a:r>
            <a:r>
              <a:rPr lang="sq-AL" dirty="0" smtClean="0"/>
              <a:t> </a:t>
            </a:r>
            <a:r>
              <a:rPr lang="en-US" dirty="0" err="1" smtClean="0"/>
              <a:t>së</a:t>
            </a:r>
            <a:r>
              <a:rPr lang="sq-AL" dirty="0" smtClean="0"/>
              <a:t> bashkëpunimit, monitorimi</a:t>
            </a:r>
            <a:r>
              <a:rPr lang="en-US" dirty="0" smtClean="0"/>
              <a:t>t</a:t>
            </a:r>
            <a:r>
              <a:rPr lang="sq-AL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sq-AL" dirty="0" smtClean="0"/>
              <a:t> zbatimit të planit vendor të veprimit</a:t>
            </a:r>
            <a:r>
              <a:rPr lang="en-US" dirty="0" smtClean="0"/>
              <a:t> </a:t>
            </a:r>
            <a:r>
              <a:rPr lang="en-US" dirty="0" err="1" smtClean="0"/>
              <a:t>organizoi</a:t>
            </a:r>
            <a:r>
              <a:rPr lang="en-US" dirty="0" smtClean="0"/>
              <a:t> </a:t>
            </a:r>
            <a:r>
              <a:rPr lang="en-US" dirty="0" err="1" smtClean="0">
                <a:cs typeface="Times New Roman" pitchFamily="18" charset="0"/>
              </a:rPr>
              <a:t>gjatë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vitit</a:t>
            </a:r>
            <a:r>
              <a:rPr lang="en-US" dirty="0" smtClean="0">
                <a:cs typeface="Times New Roman" pitchFamily="18" charset="0"/>
              </a:rPr>
              <a:t> 2022 </a:t>
            </a:r>
            <a:r>
              <a:rPr lang="en-US" dirty="0" err="1" smtClean="0">
                <a:cs typeface="Times New Roman" pitchFamily="18" charset="0"/>
              </a:rPr>
              <a:t>pesë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tryeza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teknike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pPr algn="just"/>
            <a:endParaRPr lang="sq-AL" dirty="0" smtClean="0">
              <a:cs typeface="Times New Roman" pitchFamily="18" charset="0"/>
            </a:endParaRPr>
          </a:p>
          <a:p>
            <a:pPr algn="just"/>
            <a:r>
              <a:rPr lang="en-US" dirty="0" err="1" smtClean="0"/>
              <a:t>Gjatë</a:t>
            </a:r>
            <a:r>
              <a:rPr lang="en-US" dirty="0" smtClean="0"/>
              <a:t> </a:t>
            </a:r>
            <a:r>
              <a:rPr lang="en-US" dirty="0" err="1" smtClean="0"/>
              <a:t>muajit</a:t>
            </a:r>
            <a:r>
              <a:rPr lang="en-US" dirty="0" smtClean="0"/>
              <a:t> </a:t>
            </a:r>
            <a:r>
              <a:rPr lang="en-US" dirty="0" err="1" smtClean="0"/>
              <a:t>tetor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cilësuar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“</a:t>
            </a:r>
            <a:r>
              <a:rPr lang="en-US" dirty="0" err="1" smtClean="0"/>
              <a:t>Muaji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luftës</a:t>
            </a:r>
            <a:r>
              <a:rPr lang="en-US" dirty="0" smtClean="0"/>
              <a:t> </a:t>
            </a:r>
            <a:r>
              <a:rPr lang="en-US" dirty="0" err="1" smtClean="0"/>
              <a:t>kundër</a:t>
            </a:r>
            <a:r>
              <a:rPr lang="en-US" dirty="0" smtClean="0"/>
              <a:t> </a:t>
            </a:r>
            <a:r>
              <a:rPr lang="en-US" dirty="0" err="1" smtClean="0"/>
              <a:t>trafikimit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qënieve</a:t>
            </a:r>
            <a:r>
              <a:rPr lang="en-US" dirty="0" smtClean="0"/>
              <a:t> </a:t>
            </a:r>
            <a:r>
              <a:rPr lang="en-US" dirty="0" err="1" smtClean="0"/>
              <a:t>njerëzore</a:t>
            </a:r>
            <a:r>
              <a:rPr lang="en-US" dirty="0" smtClean="0"/>
              <a:t>” u </a:t>
            </a:r>
            <a:r>
              <a:rPr lang="en-US" dirty="0" err="1" smtClean="0"/>
              <a:t>zhvilluan</a:t>
            </a:r>
            <a:r>
              <a:rPr lang="en-US" dirty="0" smtClean="0"/>
              <a:t> </a:t>
            </a:r>
            <a:r>
              <a:rPr lang="en-US" dirty="0" err="1" smtClean="0"/>
              <a:t>aktivitete</a:t>
            </a:r>
            <a:r>
              <a:rPr lang="en-US" dirty="0" smtClean="0"/>
              <a:t> </a:t>
            </a:r>
            <a:r>
              <a:rPr lang="en-US" dirty="0" err="1" smtClean="0"/>
              <a:t>ndërgjegjësuese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7 </a:t>
            </a:r>
            <a:r>
              <a:rPr lang="en-US" dirty="0" err="1" smtClean="0"/>
              <a:t>bashkitë</a:t>
            </a:r>
            <a:r>
              <a:rPr lang="en-US" dirty="0" smtClean="0"/>
              <a:t> e </a:t>
            </a:r>
            <a:r>
              <a:rPr lang="en-US" dirty="0" err="1" smtClean="0"/>
              <a:t>qarkut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en-US" sz="2800" b="1" dirty="0" smtClean="0">
                <a:cs typeface="Times New Roman" pitchFamily="18" charset="0"/>
              </a:rPr>
              <a:t>VEPRIMTARIA E KBU SHKUMBIN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sq-AL" dirty="0" smtClean="0">
                <a:cs typeface="Times New Roman" panose="02020603050405020304" pitchFamily="18" charset="0"/>
              </a:rPr>
              <a:t>Gjatë vitit 2022 Këshilli i Basenit Ujor Shkumbin ka zhvilluar 4 mbledhje: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sq-AL" dirty="0" smtClean="0">
                <a:cs typeface="Times New Roman" panose="02020603050405020304" pitchFamily="18" charset="0"/>
              </a:rPr>
              <a:t>Në mbledhjen e datës 17.03.2022, janë marrë 5 vendime me numër rendor 1-5.</a:t>
            </a:r>
            <a:endParaRPr lang="en-GB" dirty="0" smtClean="0">
              <a:cs typeface="Times New Roman" panose="02020603050405020304" pitchFamily="18" charset="0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sq-AL" dirty="0" smtClean="0">
                <a:cs typeface="Times New Roman" panose="02020603050405020304" pitchFamily="18" charset="0"/>
              </a:rPr>
              <a:t>Në mbledhjen e datës 24.05.2022, janë marrë 3 vendime me numër rendor 1-3.</a:t>
            </a:r>
            <a:endParaRPr lang="en-GB" dirty="0" smtClean="0">
              <a:cs typeface="Times New Roman" panose="02020603050405020304" pitchFamily="18" charset="0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sq-AL" dirty="0" smtClean="0">
                <a:cs typeface="Times New Roman" panose="02020603050405020304" pitchFamily="18" charset="0"/>
              </a:rPr>
              <a:t>Në mbledhjen e datës 04.07.2022, janë marrë 6 vendime me numër rendor 1-6</a:t>
            </a:r>
            <a:endParaRPr lang="en-GB" dirty="0" smtClean="0">
              <a:cs typeface="Times New Roman" panose="02020603050405020304" pitchFamily="18" charset="0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sq-AL" dirty="0" smtClean="0">
                <a:cs typeface="Times New Roman" panose="02020603050405020304" pitchFamily="18" charset="0"/>
              </a:rPr>
              <a:t>Në mbledhjen e datës 21.11.2022 janë marrë 9 vendime me numër rendor 1-9.</a:t>
            </a:r>
            <a:endParaRPr lang="en-GB" dirty="0" smtClean="0">
              <a:cs typeface="Times New Roman" panose="02020603050405020304" pitchFamily="18" charset="0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en-GB" altLang="en-US" dirty="0" smtClean="0">
              <a:cs typeface="Times New Roman" panose="02020603050405020304" pitchFamily="18" charset="0"/>
            </a:endParaRP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sq-AL" dirty="0" smtClean="0">
                <a:cs typeface="Times New Roman" panose="02020603050405020304" pitchFamily="18" charset="0"/>
              </a:rPr>
              <a:t>Për vendimet e mësipërme janë zbardhur dhe lejet përkatëse sipas formatit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  <a:endParaRPr lang="en-GB" dirty="0" smtClean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>
                <a:cs typeface="Times New Roman" pitchFamily="18" charset="0"/>
              </a:rPr>
              <a:t>K</a:t>
            </a:r>
            <a:r>
              <a:rPr lang="en-US" sz="2800" b="1" dirty="0" smtClean="0">
                <a:cs typeface="Times New Roman" pitchFamily="18" charset="0"/>
              </a:rPr>
              <a:t>OMITETI I MENAXHIMIT TË ZONAVE TË MBROJTURA MJEDISORE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it-IT" dirty="0" smtClean="0">
                <a:cs typeface="Times New Roman" pitchFamily="18" charset="0"/>
              </a:rPr>
              <a:t>Gjatë vitit 2022 janë zhvilluar 2 mbledhje të </a:t>
            </a:r>
            <a:r>
              <a:rPr lang="it-IT" dirty="0" smtClean="0">
                <a:cs typeface="Times New Roman" pitchFamily="18" charset="0"/>
              </a:rPr>
              <a:t>Komitetit</a:t>
            </a:r>
            <a:r>
              <a:rPr lang="it-IT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it-IT" b="1" dirty="0" smtClean="0">
                <a:cs typeface="Times New Roman" pitchFamily="18" charset="0"/>
              </a:rPr>
              <a:t>Në mbledhjen e parë</a:t>
            </a:r>
            <a:r>
              <a:rPr lang="it-IT" dirty="0" smtClean="0">
                <a:cs typeface="Times New Roman" pitchFamily="18" charset="0"/>
              </a:rPr>
              <a:t> u diskutua mbi </a:t>
            </a:r>
            <a:r>
              <a:rPr lang="en-GB" dirty="0" err="1" smtClean="0">
                <a:cs typeface="Times New Roman" pitchFamily="18" charset="0"/>
              </a:rPr>
              <a:t>punën</a:t>
            </a:r>
            <a:r>
              <a:rPr lang="en-GB" dirty="0" smtClean="0">
                <a:cs typeface="Times New Roman" pitchFamily="18" charset="0"/>
              </a:rPr>
              <a:t>  e </a:t>
            </a:r>
            <a:r>
              <a:rPr lang="en-GB" dirty="0" err="1" smtClean="0">
                <a:cs typeface="Times New Roman" pitchFamily="18" charset="0"/>
              </a:rPr>
              <a:t>AdZM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Elbasan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në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Parkun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Kombëtar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Shebenik</a:t>
            </a:r>
            <a:r>
              <a:rPr lang="en-GB" dirty="0" smtClean="0">
                <a:cs typeface="Times New Roman" pitchFamily="18" charset="0"/>
              </a:rPr>
              <a:t>, </a:t>
            </a:r>
            <a:r>
              <a:rPr lang="en-GB" dirty="0" err="1" smtClean="0">
                <a:cs typeface="Times New Roman" pitchFamily="18" charset="0"/>
              </a:rPr>
              <a:t>projektin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/>
              <a:t>“</a:t>
            </a:r>
            <a:r>
              <a:rPr lang="en-GB" dirty="0" err="1" smtClean="0">
                <a:cs typeface="Times New Roman" pitchFamily="18" charset="0"/>
              </a:rPr>
              <a:t>Korridoret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ekologjike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në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Brezin</a:t>
            </a:r>
            <a:r>
              <a:rPr lang="en-GB" dirty="0" smtClean="0">
                <a:cs typeface="Times New Roman" pitchFamily="18" charset="0"/>
              </a:rPr>
              <a:t> e </a:t>
            </a:r>
            <a:r>
              <a:rPr lang="en-GB" dirty="0" err="1" smtClean="0">
                <a:cs typeface="Times New Roman" pitchFamily="18" charset="0"/>
              </a:rPr>
              <a:t>Gjelbër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Ballkanit</a:t>
            </a:r>
            <a:r>
              <a:rPr lang="en-GB" dirty="0" smtClean="0">
                <a:cs typeface="Times New Roman" pitchFamily="18" charset="0"/>
              </a:rPr>
              <a:t> PPNEA</a:t>
            </a:r>
            <a:r>
              <a:rPr lang="en-GB" dirty="0" smtClean="0"/>
              <a:t>”</a:t>
            </a:r>
            <a:r>
              <a:rPr lang="en-GB" dirty="0" smtClean="0">
                <a:cs typeface="Times New Roman" pitchFamily="18" charset="0"/>
              </a:rPr>
              <a:t>, </a:t>
            </a:r>
            <a:r>
              <a:rPr lang="en-GB" dirty="0" err="1" smtClean="0">
                <a:cs typeface="Times New Roman" pitchFamily="18" charset="0"/>
              </a:rPr>
              <a:t>miratimin</a:t>
            </a:r>
            <a:r>
              <a:rPr lang="en-GB" dirty="0" smtClean="0">
                <a:cs typeface="Times New Roman" pitchFamily="18" charset="0"/>
              </a:rPr>
              <a:t> e </a:t>
            </a:r>
            <a:r>
              <a:rPr lang="en-GB" dirty="0" err="1" smtClean="0">
                <a:cs typeface="Times New Roman" pitchFamily="18" charset="0"/>
              </a:rPr>
              <a:t>planit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veprimit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Parkut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Kombëtar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Shebenik</a:t>
            </a:r>
            <a:r>
              <a:rPr lang="en-GB" dirty="0" smtClean="0">
                <a:cs typeface="Times New Roman" pitchFamily="18" charset="0"/>
              </a:rPr>
              <a:t>, </a:t>
            </a:r>
            <a:r>
              <a:rPr lang="en-GB" dirty="0" err="1" smtClean="0">
                <a:cs typeface="Times New Roman" pitchFamily="18" charset="0"/>
              </a:rPr>
              <a:t>si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dhe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rezultatet</a:t>
            </a:r>
            <a:r>
              <a:rPr lang="en-GB" dirty="0" smtClean="0">
                <a:cs typeface="Times New Roman" pitchFamily="18" charset="0"/>
              </a:rPr>
              <a:t> e </a:t>
            </a:r>
            <a:r>
              <a:rPr lang="en-GB" dirty="0" err="1" smtClean="0">
                <a:cs typeface="Times New Roman" pitchFamily="18" charset="0"/>
              </a:rPr>
              <a:t>procesit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rishikimit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Planit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të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Menaxhimit</a:t>
            </a:r>
            <a:endParaRPr lang="en-GB" dirty="0" smtClean="0">
              <a:cs typeface="Times New Roman" pitchFamily="18" charset="0"/>
            </a:endParaRPr>
          </a:p>
          <a:p>
            <a:pPr algn="just"/>
            <a:r>
              <a:rPr lang="en-GB" b="1" dirty="0" err="1" smtClean="0">
                <a:cs typeface="Times New Roman" pitchFamily="18" charset="0"/>
              </a:rPr>
              <a:t>Në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en-GB" b="1" dirty="0" err="1" smtClean="0">
                <a:cs typeface="Times New Roman" pitchFamily="18" charset="0"/>
              </a:rPr>
              <a:t>mbledhjen</a:t>
            </a:r>
            <a:r>
              <a:rPr lang="en-GB" b="1" dirty="0" smtClean="0">
                <a:cs typeface="Times New Roman" pitchFamily="18" charset="0"/>
              </a:rPr>
              <a:t> e </a:t>
            </a:r>
            <a:r>
              <a:rPr lang="en-GB" b="1" dirty="0" err="1" smtClean="0">
                <a:cs typeface="Times New Roman" pitchFamily="18" charset="0"/>
              </a:rPr>
              <a:t>dytë</a:t>
            </a:r>
            <a:r>
              <a:rPr lang="it-IT" b="1" dirty="0" smtClean="0">
                <a:cs typeface="Times New Roman" pitchFamily="18" charset="0"/>
              </a:rPr>
              <a:t> </a:t>
            </a:r>
            <a:r>
              <a:rPr lang="it-IT" dirty="0" smtClean="0">
                <a:cs typeface="Times New Roman" pitchFamily="18" charset="0"/>
              </a:rPr>
              <a:t>u zhvillua analiza vjetore e aktiviteteve të AdZM për vitin </a:t>
            </a:r>
            <a:r>
              <a:rPr lang="it-IT" dirty="0" smtClean="0">
                <a:cs typeface="Times New Roman" pitchFamily="18" charset="0"/>
              </a:rPr>
              <a:t>2022, </a:t>
            </a:r>
            <a:r>
              <a:rPr lang="it-IT" dirty="0" smtClean="0">
                <a:cs typeface="Times New Roman" pitchFamily="18" charset="0"/>
              </a:rPr>
              <a:t>u miratua plani i aktiviteteve  për vitin 2023 si dhe </a:t>
            </a:r>
            <a:r>
              <a:rPr lang="it-IT" dirty="0" smtClean="0">
                <a:cs typeface="Times New Roman" pitchFamily="18" charset="0"/>
              </a:rPr>
              <a:t>u </a:t>
            </a:r>
            <a:r>
              <a:rPr lang="it-IT" dirty="0" smtClean="0">
                <a:cs typeface="Times New Roman" pitchFamily="18" charset="0"/>
              </a:rPr>
              <a:t>nënshkrua  memorandumi i bashkëpunimit mbi realizimin e aktiviteteve të përbashkëta ndërmjet institucioneve: Bashkia Librazhd, Bashkia Prrenjas, Bashkia Bulqizë dhe Zyra Arsimore Librazhd.</a:t>
            </a:r>
            <a:endParaRPr lang="en-GB" dirty="0" smtClean="0">
              <a:cs typeface="Times New Roman" pitchFamily="18" charset="0"/>
            </a:endParaRPr>
          </a:p>
          <a:p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b="1" dirty="0" smtClean="0"/>
              <a:t>PLANI I </a:t>
            </a:r>
            <a:r>
              <a:rPr lang="en-US" sz="2400" b="1" dirty="0" smtClean="0"/>
              <a:t>PASTRIMIT </a:t>
            </a:r>
            <a:r>
              <a:rPr lang="en-US" sz="2400" b="1" dirty="0" smtClean="0"/>
              <a:t>KOMBËTAR</a:t>
            </a:r>
            <a:br>
              <a:rPr lang="en-US" sz="2400" b="1" dirty="0" smtClean="0"/>
            </a:br>
            <a:r>
              <a:rPr lang="en-US" sz="2400" b="1" dirty="0" smtClean="0"/>
              <a:t> </a:t>
            </a:r>
            <a:r>
              <a:rPr lang="en-US" sz="2400" b="1" dirty="0" smtClean="0"/>
              <a:t>AKSIONET </a:t>
            </a:r>
            <a:r>
              <a:rPr lang="en-US" sz="2400" b="1" dirty="0" smtClean="0"/>
              <a:t>E PASTRIMIT TË MJEDISIT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buClr>
                <a:schemeClr val="accent1">
                  <a:lumMod val="75000"/>
                </a:schemeClr>
              </a:buClr>
              <a:defRPr/>
            </a:pPr>
            <a:r>
              <a:rPr lang="sq-AL" dirty="0" smtClean="0">
                <a:cs typeface="Times New Roman" panose="02020603050405020304" pitchFamily="18" charset="0"/>
              </a:rPr>
              <a:t>Në kuadër të nismës së Qeverisë </a:t>
            </a:r>
            <a:r>
              <a:rPr lang="en-US" dirty="0" err="1" smtClean="0">
                <a:cs typeface="Times New Roman" panose="02020603050405020304" pitchFamily="18" charset="0"/>
              </a:rPr>
              <a:t>Shqiptare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sq-AL" dirty="0" smtClean="0">
                <a:cs typeface="Times New Roman" panose="02020603050405020304" pitchFamily="18" charset="0"/>
              </a:rPr>
              <a:t>dhe </a:t>
            </a:r>
            <a:r>
              <a:rPr lang="sq-AL" dirty="0" smtClean="0">
                <a:cs typeface="Times New Roman" panose="02020603050405020304" pitchFamily="18" charset="0"/>
              </a:rPr>
              <a:t>Ministrisë </a:t>
            </a:r>
            <a:r>
              <a:rPr lang="sq-AL" dirty="0" smtClean="0">
                <a:cs typeface="Times New Roman" panose="02020603050405020304" pitchFamily="18" charset="0"/>
              </a:rPr>
              <a:t>së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Turizmit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dhe</a:t>
            </a:r>
            <a:r>
              <a:rPr lang="sq-AL" dirty="0" smtClean="0">
                <a:cs typeface="Times New Roman" panose="02020603050405020304" pitchFamily="18" charset="0"/>
              </a:rPr>
              <a:t> </a:t>
            </a:r>
            <a:r>
              <a:rPr lang="sq-AL" dirty="0" smtClean="0">
                <a:cs typeface="Times New Roman" panose="02020603050405020304" pitchFamily="18" charset="0"/>
              </a:rPr>
              <a:t>Mjedisit “</a:t>
            </a:r>
            <a:r>
              <a:rPr lang="en-US" dirty="0" err="1" smtClean="0">
                <a:cs typeface="Times New Roman" panose="02020603050405020304" pitchFamily="18" charset="0"/>
              </a:rPr>
              <a:t>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ҫlirojmё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territorin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nga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ndotja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mjedisore</a:t>
            </a:r>
            <a:r>
              <a:rPr lang="en-US" dirty="0" smtClean="0">
                <a:cs typeface="Times New Roman" panose="02020603050405020304" pitchFamily="18" charset="0"/>
              </a:rPr>
              <a:t>” </a:t>
            </a:r>
            <a:r>
              <a:rPr lang="sq-AL" dirty="0" smtClean="0">
                <a:cs typeface="Times New Roman" panose="02020603050405020304" pitchFamily="18" charset="0"/>
              </a:rPr>
              <a:t>gjatë muajve Nëntor -Dhjetor 2021, nga Institucioni i Prefektit u ngrit një grup pune për </a:t>
            </a:r>
            <a:r>
              <a:rPr lang="sq-AL" dirty="0" smtClean="0">
                <a:cs typeface="Times New Roman" panose="02020603050405020304" pitchFamily="18" charset="0"/>
              </a:rPr>
              <a:t>evidentimin </a:t>
            </a:r>
            <a:r>
              <a:rPr lang="sq-AL" dirty="0" smtClean="0">
                <a:cs typeface="Times New Roman" panose="02020603050405020304" pitchFamily="18" charset="0"/>
              </a:rPr>
              <a:t>e zonave problematike në rang qarku 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cs typeface="Times New Roman" panose="02020603050405020304" pitchFamily="18" charset="0"/>
              </a:rPr>
              <a:t> Jane </a:t>
            </a:r>
            <a:r>
              <a:rPr lang="sq-AL" dirty="0" smtClean="0">
                <a:cs typeface="Times New Roman" panose="02020603050405020304" pitchFamily="18" charset="0"/>
              </a:rPr>
              <a:t>hartua</a:t>
            </a:r>
            <a:r>
              <a:rPr lang="en-US" dirty="0" smtClean="0">
                <a:cs typeface="Times New Roman" panose="02020603050405020304" pitchFamily="18" charset="0"/>
              </a:rPr>
              <a:t>r</a:t>
            </a:r>
            <a:r>
              <a:rPr lang="sq-AL" dirty="0" smtClean="0">
                <a:cs typeface="Times New Roman" panose="02020603050405020304" pitchFamily="18" charset="0"/>
              </a:rPr>
              <a:t> plan</a:t>
            </a:r>
            <a:r>
              <a:rPr lang="en-US" dirty="0" smtClean="0">
                <a:cs typeface="Times New Roman" panose="02020603050405020304" pitchFamily="18" charset="0"/>
              </a:rPr>
              <a:t>e </a:t>
            </a:r>
            <a:r>
              <a:rPr lang="en-US" dirty="0" err="1" smtClean="0">
                <a:cs typeface="Times New Roman" panose="02020603050405020304" pitchFamily="18" charset="0"/>
              </a:rPr>
              <a:t>veprimi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mujore</a:t>
            </a:r>
            <a:r>
              <a:rPr lang="sq-AL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gjate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gjithe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vitit</a:t>
            </a:r>
            <a:r>
              <a:rPr lang="en-US" dirty="0" smtClean="0">
                <a:cs typeface="Times New Roman" panose="02020603050405020304" pitchFamily="18" charset="0"/>
              </a:rPr>
              <a:t> 2022 </a:t>
            </a:r>
            <a:r>
              <a:rPr lang="sq-AL" dirty="0" smtClean="0">
                <a:cs typeface="Times New Roman" panose="02020603050405020304" pitchFamily="18" charset="0"/>
              </a:rPr>
              <a:t>në </a:t>
            </a:r>
            <a:r>
              <a:rPr lang="sq-AL" dirty="0" smtClean="0">
                <a:cs typeface="Times New Roman" panose="02020603050405020304" pitchFamily="18" charset="0"/>
              </a:rPr>
              <a:t>bashkëpunim me bashkitë e qarkut dhe institucionet e tjera </a:t>
            </a:r>
            <a:r>
              <a:rPr lang="sq-AL" dirty="0" smtClean="0">
                <a:cs typeface="Times New Roman" panose="02020603050405020304" pitchFamily="18" charset="0"/>
              </a:rPr>
              <a:t>vendore.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defRPr/>
            </a:pPr>
            <a:r>
              <a:rPr lang="en-US" dirty="0" err="1" smtClean="0">
                <a:cs typeface="Times New Roman" panose="02020603050405020304" pitchFamily="18" charset="0"/>
              </a:rPr>
              <a:t>Eshte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bere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raportimi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i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vazhdueshem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nga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Institucioni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i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Prefektit</a:t>
            </a:r>
            <a:r>
              <a:rPr lang="en-US" dirty="0" smtClean="0">
                <a:cs typeface="Times New Roman" panose="02020603050405020304" pitchFamily="18" charset="0"/>
              </a:rPr>
              <a:t> per </a:t>
            </a:r>
            <a:r>
              <a:rPr lang="en-US" dirty="0" err="1" smtClean="0">
                <a:cs typeface="Times New Roman" panose="02020603050405020304" pitchFamily="18" charset="0"/>
              </a:rPr>
              <a:t>zbatueshmerine</a:t>
            </a:r>
            <a:r>
              <a:rPr lang="en-US" dirty="0" smtClean="0">
                <a:cs typeface="Times New Roman" panose="02020603050405020304" pitchFamily="18" charset="0"/>
              </a:rPr>
              <a:t> e </a:t>
            </a:r>
            <a:r>
              <a:rPr lang="en-US" dirty="0" err="1" smtClean="0"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cs typeface="Times New Roman" panose="02020603050405020304" pitchFamily="18" charset="0"/>
              </a:rPr>
              <a:t>lanit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cs typeface="Times New Roman" panose="02020603050405020304" pitchFamily="18" charset="0"/>
              </a:rPr>
              <a:t>astrimit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kombetar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cdo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jave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defRPr/>
            </a:pPr>
            <a:r>
              <a:rPr lang="en-US" dirty="0" err="1" smtClean="0">
                <a:cs typeface="Times New Roman" panose="02020603050405020304" pitchFamily="18" charset="0"/>
              </a:rPr>
              <a:t>Në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zbatim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kësaj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nisme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</a:rPr>
              <a:t>gjatë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aksioneve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pastrimit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zhvilluara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në</a:t>
            </a:r>
            <a:r>
              <a:rPr lang="en-US" dirty="0" smtClean="0"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cs typeface="Times New Roman" panose="02020603050405020304" pitchFamily="18" charset="0"/>
              </a:rPr>
              <a:t>shtatë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bashkitë</a:t>
            </a:r>
            <a:r>
              <a:rPr lang="en-US" dirty="0" smtClean="0">
                <a:cs typeface="Times New Roman" panose="02020603050405020304" pitchFamily="18" charset="0"/>
              </a:rPr>
              <a:t> e </a:t>
            </a:r>
            <a:r>
              <a:rPr lang="en-US" dirty="0" err="1" smtClean="0">
                <a:cs typeface="Times New Roman" panose="02020603050405020304" pitchFamily="18" charset="0"/>
              </a:rPr>
              <a:t>Qarkut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Elbasan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gjatë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periudhës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Nëntor</a:t>
            </a:r>
            <a:r>
              <a:rPr lang="en-US" dirty="0" smtClean="0">
                <a:cs typeface="Times New Roman" panose="02020603050405020304" pitchFamily="18" charset="0"/>
              </a:rPr>
              <a:t> 2021- </a:t>
            </a:r>
            <a:r>
              <a:rPr lang="en-US" dirty="0" err="1" smtClean="0">
                <a:cs typeface="Times New Roman" panose="02020603050405020304" pitchFamily="18" charset="0"/>
              </a:rPr>
              <a:t>Dhjetor</a:t>
            </a:r>
            <a:r>
              <a:rPr lang="en-US" dirty="0" smtClean="0">
                <a:cs typeface="Times New Roman" panose="02020603050405020304" pitchFamily="18" charset="0"/>
              </a:rPr>
              <a:t> 2022, me </a:t>
            </a:r>
            <a:r>
              <a:rPr lang="en-US" dirty="0" err="1" smtClean="0">
                <a:cs typeface="Times New Roman" panose="02020603050405020304" pitchFamily="18" charset="0"/>
              </a:rPr>
              <a:t>pjesëmarrës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punonjës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ndërmarrjeve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dhe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administratës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së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bashkive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</a:rPr>
              <a:t>punonjës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të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administratës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shtetërore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</a:rPr>
              <a:t>nxënës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shkollash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dhe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vullnetarë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</a:rPr>
              <a:t>janë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grumbulluar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afërsisht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rreth</a:t>
            </a:r>
            <a:r>
              <a:rPr lang="en-US" dirty="0" smtClean="0">
                <a:cs typeface="Times New Roman" panose="02020603050405020304" pitchFamily="18" charset="0"/>
              </a:rPr>
              <a:t> 2000 ton </a:t>
            </a:r>
            <a:r>
              <a:rPr lang="en-US" dirty="0" err="1" smtClean="0">
                <a:cs typeface="Times New Roman" panose="02020603050405020304" pitchFamily="18" charset="0"/>
              </a:rPr>
              <a:t>mbetje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</a:rPr>
              <a:t>janë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angazhuar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rreth</a:t>
            </a:r>
            <a:r>
              <a:rPr lang="en-US" dirty="0" smtClean="0">
                <a:cs typeface="Times New Roman" panose="02020603050405020304" pitchFamily="18" charset="0"/>
              </a:rPr>
              <a:t> 4550 persona, </a:t>
            </a:r>
            <a:r>
              <a:rPr lang="en-US" dirty="0" err="1" smtClean="0">
                <a:cs typeface="Times New Roman" panose="02020603050405020304" pitchFamily="18" charset="0"/>
              </a:rPr>
              <a:t>janë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përdorur</a:t>
            </a:r>
            <a:r>
              <a:rPr lang="en-US" dirty="0" smtClean="0">
                <a:cs typeface="Times New Roman" panose="02020603050405020304" pitchFamily="18" charset="0"/>
              </a:rPr>
              <a:t> 36 </a:t>
            </a:r>
            <a:r>
              <a:rPr lang="en-US" dirty="0" err="1" smtClean="0">
                <a:cs typeface="Times New Roman" panose="02020603050405020304" pitchFamily="18" charset="0"/>
              </a:rPr>
              <a:t>mjete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dhe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</a:rPr>
              <a:t>pastruar</a:t>
            </a:r>
            <a:r>
              <a:rPr lang="en-US" dirty="0" smtClean="0">
                <a:cs typeface="Times New Roman" panose="02020603050405020304" pitchFamily="18" charset="0"/>
              </a:rPr>
              <a:t> 98 </a:t>
            </a:r>
            <a:r>
              <a:rPr lang="en-US" dirty="0" err="1" smtClean="0">
                <a:cs typeface="Times New Roman" panose="02020603050405020304" pitchFamily="18" charset="0"/>
              </a:rPr>
              <a:t>hotspote</a:t>
            </a:r>
            <a:r>
              <a:rPr lang="en-US" dirty="0" smtClean="0">
                <a:cs typeface="Times New Roman" panose="02020603050405020304" pitchFamily="18" charset="0"/>
              </a:rPr>
              <a:t>. </a:t>
            </a:r>
            <a:endParaRPr lang="en-US" smtClean="0">
              <a:cs typeface="Times New Roman" panose="02020603050405020304" pitchFamily="18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defRPr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indent="0" algn="just">
              <a:buClr>
                <a:schemeClr val="accent1">
                  <a:lumMod val="75000"/>
                </a:schemeClr>
              </a:buClr>
              <a:defRPr/>
            </a:pP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Nga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administrata</a:t>
            </a:r>
            <a:r>
              <a:rPr lang="en-GB" dirty="0" smtClean="0">
                <a:cs typeface="Times New Roman" panose="02020603050405020304" pitchFamily="18" charset="0"/>
              </a:rPr>
              <a:t> e </a:t>
            </a:r>
            <a:r>
              <a:rPr lang="en-GB" dirty="0" err="1" smtClean="0">
                <a:cs typeface="Times New Roman" panose="02020603050405020304" pitchFamily="18" charset="0"/>
              </a:rPr>
              <a:t>Institucionit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te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Prefektit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gjate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vitit</a:t>
            </a:r>
            <a:r>
              <a:rPr lang="en-GB" dirty="0" smtClean="0">
                <a:cs typeface="Times New Roman" panose="02020603050405020304" pitchFamily="18" charset="0"/>
              </a:rPr>
              <a:t> 2022 u </a:t>
            </a:r>
            <a:r>
              <a:rPr lang="en-GB" dirty="0" err="1" smtClean="0">
                <a:cs typeface="Times New Roman" panose="02020603050405020304" pitchFamily="18" charset="0"/>
              </a:rPr>
              <a:t>mbollen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rreth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smtClean="0">
                <a:cs typeface="Times New Roman" panose="02020603050405020304" pitchFamily="18" charset="0"/>
              </a:rPr>
              <a:t>600 </a:t>
            </a:r>
            <a:r>
              <a:rPr lang="en-GB" dirty="0" err="1" smtClean="0">
                <a:cs typeface="Times New Roman" panose="02020603050405020304" pitchFamily="18" charset="0"/>
              </a:rPr>
              <a:t>rrenje</a:t>
            </a:r>
            <a:r>
              <a:rPr lang="en-GB" dirty="0" smtClean="0">
                <a:cs typeface="Times New Roman" panose="02020603050405020304" pitchFamily="18" charset="0"/>
              </a:rPr>
              <a:t> </a:t>
            </a:r>
            <a:r>
              <a:rPr lang="en-GB" dirty="0" err="1" smtClean="0">
                <a:cs typeface="Times New Roman" panose="02020603050405020304" pitchFamily="18" charset="0"/>
              </a:rPr>
              <a:t>pishash</a:t>
            </a:r>
            <a:r>
              <a:rPr lang="en-GB" dirty="0" smtClean="0">
                <a:cs typeface="Times New Roman" panose="02020603050405020304" pitchFamily="18" charset="0"/>
              </a:rPr>
              <a:t> ne </a:t>
            </a:r>
            <a:r>
              <a:rPr lang="en-GB" dirty="0" err="1" smtClean="0">
                <a:cs typeface="Times New Roman" panose="02020603050405020304" pitchFamily="18" charset="0"/>
              </a:rPr>
              <a:t>pyllin</a:t>
            </a:r>
            <a:r>
              <a:rPr lang="en-GB" dirty="0" smtClean="0">
                <a:cs typeface="Times New Roman" panose="02020603050405020304" pitchFamily="18" charset="0"/>
              </a:rPr>
              <a:t> e </a:t>
            </a:r>
            <a:r>
              <a:rPr lang="en-GB" dirty="0" err="1" smtClean="0">
                <a:cs typeface="Times New Roman" panose="02020603050405020304" pitchFamily="18" charset="0"/>
              </a:rPr>
              <a:t>Krastes</a:t>
            </a:r>
            <a:r>
              <a:rPr lang="en-GB" dirty="0" smtClean="0">
                <a:cs typeface="Times New Roman" panose="02020603050405020304" pitchFamily="18" charset="0"/>
              </a:rPr>
              <a:t>.</a:t>
            </a:r>
            <a:endParaRPr lang="en-GB" dirty="0" smtClean="0">
              <a:cs typeface="Times New Roman" panose="02020603050405020304" pitchFamily="18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PT" dirty="0" smtClean="0">
                <a:cs typeface="Times New Roman" panose="02020603050405020304" pitchFamily="18" charset="0"/>
              </a:rPr>
              <a:t>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>
                <a:cs typeface="Times New Roman" pitchFamily="18" charset="0"/>
              </a:rPr>
              <a:t>Aksionet </a:t>
            </a:r>
            <a:r>
              <a:rPr lang="en-US" sz="2800" b="1" dirty="0" smtClean="0">
                <a:cs typeface="Times New Roman" pitchFamily="18" charset="0"/>
              </a:rPr>
              <a:t>e</a:t>
            </a:r>
            <a:r>
              <a:rPr lang="sq-AL" sz="2800" b="1" dirty="0" smtClean="0">
                <a:cs typeface="Times New Roman" pitchFamily="18" charset="0"/>
              </a:rPr>
              <a:t> pastrimi</a:t>
            </a:r>
            <a:r>
              <a:rPr lang="en-US" sz="2800" b="1" dirty="0" smtClean="0">
                <a:cs typeface="Times New Roman" pitchFamily="18" charset="0"/>
              </a:rPr>
              <a:t>t</a:t>
            </a:r>
            <a:r>
              <a:rPr lang="sq-AL" sz="2800" b="1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të</a:t>
            </a:r>
            <a:r>
              <a:rPr lang="sq-AL" sz="2800" b="1" dirty="0" smtClean="0">
                <a:cs typeface="Times New Roman" pitchFamily="18" charset="0"/>
              </a:rPr>
              <a:t> mjedisit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2328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Nr.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Bashkia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Numri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personave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të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angazhuar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Numri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mjeteve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të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përdorura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Hotspote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pastruara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Elbasan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3100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Gramsh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350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Belsh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Cerrik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Librazhd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Prrenjas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Peqin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4550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98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MONITORIMI I VEPRIMTARISË SË DEGËVE TERRITORIALE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Gjatë</a:t>
            </a:r>
            <a:r>
              <a:rPr lang="en-US" dirty="0" smtClean="0"/>
              <a:t> </a:t>
            </a:r>
            <a:r>
              <a:rPr lang="en-US" dirty="0" err="1" smtClean="0"/>
              <a:t>vitit</a:t>
            </a:r>
            <a:r>
              <a:rPr lang="en-US" dirty="0" smtClean="0"/>
              <a:t> 2022 ka </a:t>
            </a:r>
            <a:r>
              <a:rPr lang="en-US" dirty="0" err="1" smtClean="0"/>
              <a:t>vijuar</a:t>
            </a:r>
            <a:r>
              <a:rPr lang="en-US" dirty="0" smtClean="0"/>
              <a:t> </a:t>
            </a:r>
            <a:r>
              <a:rPr lang="en-US" dirty="0" err="1" smtClean="0"/>
              <a:t>puna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rritjen</a:t>
            </a:r>
            <a:r>
              <a:rPr lang="en-US" dirty="0" smtClean="0"/>
              <a:t> e </a:t>
            </a:r>
            <a:r>
              <a:rPr lang="en-US" dirty="0" err="1" smtClean="0"/>
              <a:t>bashkëpunimit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monitorimi</a:t>
            </a:r>
            <a:r>
              <a:rPr lang="sq-AL" dirty="0" smtClean="0"/>
              <a:t>t</a:t>
            </a:r>
            <a:r>
              <a:rPr lang="en-US" dirty="0" smtClean="0"/>
              <a:t> </a:t>
            </a:r>
            <a:r>
              <a:rPr lang="sq-AL" dirty="0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veprimtarisë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degëve</a:t>
            </a:r>
            <a:r>
              <a:rPr lang="en-US" dirty="0" smtClean="0"/>
              <a:t> </a:t>
            </a:r>
            <a:r>
              <a:rPr lang="en-US" dirty="0" err="1" smtClean="0"/>
              <a:t>territoriale</a:t>
            </a:r>
            <a:r>
              <a:rPr lang="en-US" dirty="0" smtClean="0"/>
              <a:t>, </a:t>
            </a:r>
            <a:r>
              <a:rPr lang="en-US" dirty="0" err="1" smtClean="0"/>
              <a:t>nëpërmjet</a:t>
            </a:r>
            <a:r>
              <a:rPr lang="en-US" dirty="0" smtClean="0"/>
              <a:t> </a:t>
            </a:r>
            <a:r>
              <a:rPr lang="en-US" dirty="0" err="1" smtClean="0"/>
              <a:t>takimeve</a:t>
            </a:r>
            <a:r>
              <a:rPr lang="en-US" dirty="0" smtClean="0"/>
              <a:t> me </a:t>
            </a:r>
            <a:r>
              <a:rPr lang="en-US" dirty="0" err="1" smtClean="0"/>
              <a:t>drejtuesit</a:t>
            </a:r>
            <a:r>
              <a:rPr lang="en-US" dirty="0" smtClean="0"/>
              <a:t>, </a:t>
            </a:r>
            <a:r>
              <a:rPr lang="en-US" dirty="0" err="1" smtClean="0"/>
              <a:t>marrjes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informacioneve</a:t>
            </a:r>
            <a:r>
              <a:rPr lang="en-US" dirty="0" smtClean="0"/>
              <a:t> </a:t>
            </a:r>
            <a:r>
              <a:rPr lang="en-US" dirty="0" err="1" smtClean="0"/>
              <a:t>periodike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veprimtarinë</a:t>
            </a:r>
            <a:r>
              <a:rPr lang="en-US" dirty="0" smtClean="0"/>
              <a:t> e </a:t>
            </a:r>
            <a:r>
              <a:rPr lang="en-US" dirty="0" err="1" smtClean="0"/>
              <a:t>ushtruar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problematikat</a:t>
            </a:r>
            <a:r>
              <a:rPr lang="en-US" dirty="0" smtClean="0"/>
              <a:t> e </a:t>
            </a:r>
            <a:r>
              <a:rPr lang="en-US" dirty="0" err="1" smtClean="0"/>
              <a:t>hasura</a:t>
            </a:r>
            <a:r>
              <a:rPr lang="sq-AL" dirty="0" smtClean="0"/>
              <a:t> </a:t>
            </a:r>
            <a:r>
              <a:rPr lang="en-US" dirty="0" err="1" smtClean="0"/>
              <a:t>prej</a:t>
            </a:r>
            <a:r>
              <a:rPr lang="en-US" dirty="0" smtClean="0"/>
              <a:t> </a:t>
            </a:r>
            <a:r>
              <a:rPr lang="en-US" dirty="0" err="1" smtClean="0"/>
              <a:t>tyre</a:t>
            </a:r>
            <a:r>
              <a:rPr lang="sq-AL" dirty="0" smtClean="0"/>
              <a:t>.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Me </a:t>
            </a:r>
            <a:r>
              <a:rPr lang="en-US" dirty="0" err="1" smtClean="0"/>
              <a:t>rëndësi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rritja</a:t>
            </a:r>
            <a:r>
              <a:rPr lang="en-US" dirty="0" smtClean="0"/>
              <a:t> e </a:t>
            </a:r>
            <a:r>
              <a:rPr lang="en-US" dirty="0" err="1" smtClean="0"/>
              <a:t>bashkëpunimit</a:t>
            </a:r>
            <a:r>
              <a:rPr lang="en-US" dirty="0" smtClean="0"/>
              <a:t> midis </a:t>
            </a:r>
            <a:r>
              <a:rPr lang="en-US" dirty="0" err="1" smtClean="0"/>
              <a:t>degëve</a:t>
            </a:r>
            <a:r>
              <a:rPr lang="en-US" dirty="0" smtClean="0"/>
              <a:t> </a:t>
            </a:r>
            <a:r>
              <a:rPr lang="en-US" dirty="0" err="1" smtClean="0"/>
              <a:t>territoriale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njësive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vetëqeverisjes</a:t>
            </a:r>
            <a:r>
              <a:rPr lang="en-US" dirty="0" smtClean="0"/>
              <a:t> </a:t>
            </a:r>
            <a:r>
              <a:rPr lang="en-US" dirty="0" err="1" smtClean="0"/>
              <a:t>vendore</a:t>
            </a:r>
            <a:r>
              <a:rPr lang="sq-AL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/>
              <a:t>VERIFIKIMI I GENPLANEVE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371600"/>
            <a:ext cx="8534400" cy="538609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Në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zbatim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të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VKM Nr.926, datë 29.12.2014 “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sq-AL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ër kriteret e vlerësimit të pronës shtetërore, që privatizohet apo transformohet, dhe procedurën e shitjes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”,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n</a:t>
            </a:r>
            <a:r>
              <a:rPr lang="en-US" sz="2400" dirty="0" err="1" smtClean="0">
                <a:solidFill>
                  <a:schemeClr val="tx1"/>
                </a:solidFill>
              </a:rPr>
              <a:t>ga</a:t>
            </a:r>
            <a:r>
              <a:rPr lang="sq-AL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specialistja</a:t>
            </a:r>
            <a:r>
              <a:rPr lang="en-US" sz="2400" dirty="0" smtClean="0">
                <a:solidFill>
                  <a:schemeClr val="tx1"/>
                </a:solidFill>
              </a:rPr>
              <a:t> e </a:t>
            </a:r>
            <a:r>
              <a:rPr lang="en-US" sz="2400" dirty="0" err="1" smtClean="0">
                <a:solidFill>
                  <a:schemeClr val="tx1"/>
                </a:solidFill>
              </a:rPr>
              <a:t>urbanistikës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në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bashkëpunim</a:t>
            </a:r>
            <a:r>
              <a:rPr lang="en-US" sz="2400" dirty="0" smtClean="0">
                <a:solidFill>
                  <a:schemeClr val="tx1"/>
                </a:solidFill>
              </a:rPr>
              <a:t> me </a:t>
            </a:r>
            <a:r>
              <a:rPr lang="en-US" sz="2400" dirty="0" err="1" smtClean="0">
                <a:solidFill>
                  <a:schemeClr val="tx1"/>
                </a:solidFill>
              </a:rPr>
              <a:t>Degën</a:t>
            </a:r>
            <a:r>
              <a:rPr lang="en-US" sz="2400" dirty="0" smtClean="0">
                <a:solidFill>
                  <a:schemeClr val="tx1"/>
                </a:solidFill>
              </a:rPr>
              <a:t> e </a:t>
            </a:r>
            <a:r>
              <a:rPr lang="en-US" sz="2400" dirty="0" err="1" smtClean="0">
                <a:solidFill>
                  <a:schemeClr val="tx1"/>
                </a:solidFill>
              </a:rPr>
              <a:t>Shoqërive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Publike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gjatë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vitit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2022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janë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kryer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6 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verifikime</a:t>
            </a:r>
            <a:r>
              <a:rPr lang="en-US" sz="24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për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konfirmim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genplanesh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endParaRPr lang="en-US" sz="28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 DREJTA E INFORMIMIT</a:t>
            </a:r>
          </a:p>
          <a:p>
            <a:pPr algn="just"/>
            <a:endParaRPr lang="en-US" sz="24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Në</a:t>
            </a:r>
            <a:r>
              <a:rPr lang="en-US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zbatim</a:t>
            </a:r>
            <a:r>
              <a:rPr lang="en-US" sz="24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it-IT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të ligjit nr.119/2014 “Për të drejtën e informimit” janë paraqitur 2 kërkesa për informacion.</a:t>
            </a:r>
          </a:p>
          <a:p>
            <a:pPr algn="just"/>
            <a:endParaRPr lang="en-US" sz="24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cs typeface="Times New Roman" panose="02020603050405020304" pitchFamily="18" charset="0"/>
            </a:endParaRP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b="1" dirty="0" smtClean="0"/>
              <a:t>SHËRBIMI I GJENDJES CIVILE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smtClean="0"/>
              <a:t>Ne </a:t>
            </a:r>
            <a:r>
              <a:rPr lang="en-US" dirty="0" err="1" smtClean="0"/>
              <a:t>kuadrin</a:t>
            </a:r>
            <a:r>
              <a:rPr lang="en-US" dirty="0" smtClean="0"/>
              <a:t> e </a:t>
            </a:r>
            <a:r>
              <a:rPr lang="en-US" dirty="0" err="1" smtClean="0"/>
              <a:t>r</a:t>
            </a:r>
            <a:r>
              <a:rPr lang="en-US" dirty="0" err="1" smtClean="0"/>
              <a:t>eformes</a:t>
            </a:r>
            <a:r>
              <a:rPr lang="en-US" dirty="0" smtClean="0"/>
              <a:t> se </a:t>
            </a:r>
            <a:r>
              <a:rPr lang="en-US" dirty="0" err="1" smtClean="0"/>
              <a:t>Qeverise</a:t>
            </a:r>
            <a:r>
              <a:rPr lang="en-US" dirty="0" smtClean="0"/>
              <a:t> </a:t>
            </a:r>
            <a:r>
              <a:rPr lang="en-US" dirty="0" err="1" smtClean="0"/>
              <a:t>Shqiptare</a:t>
            </a:r>
            <a:r>
              <a:rPr lang="en-US" dirty="0" smtClean="0"/>
              <a:t> per </a:t>
            </a:r>
            <a:r>
              <a:rPr lang="en-US" dirty="0" err="1" smtClean="0"/>
              <a:t>ofrimin</a:t>
            </a:r>
            <a:r>
              <a:rPr lang="en-US" dirty="0" smtClean="0"/>
              <a:t>  e</a:t>
            </a:r>
            <a:r>
              <a:rPr lang="en-US" dirty="0" smtClean="0"/>
              <a:t> </a:t>
            </a:r>
            <a:r>
              <a:rPr lang="en-US" dirty="0" err="1" smtClean="0"/>
              <a:t>shwrbimeve</a:t>
            </a:r>
            <a:r>
              <a:rPr lang="en-US" dirty="0" smtClean="0"/>
              <a:t>  ONLINE , ka </a:t>
            </a:r>
            <a:r>
              <a:rPr lang="en-US" dirty="0" err="1" smtClean="0"/>
              <a:t>ekzistuar</a:t>
            </a:r>
            <a:r>
              <a:rPr lang="en-US" dirty="0" smtClean="0"/>
              <a:t> 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bashkepunim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ngushte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dirty="0" err="1" smtClean="0"/>
              <a:t>rejtorise</a:t>
            </a:r>
            <a:r>
              <a:rPr lang="en-US" dirty="0" smtClean="0"/>
              <a:t>  </a:t>
            </a:r>
            <a:r>
              <a:rPr lang="en-US" dirty="0" err="1" smtClean="0"/>
              <a:t>Qendrore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GJC, </a:t>
            </a:r>
            <a:r>
              <a:rPr lang="en-US" dirty="0" err="1" smtClean="0"/>
              <a:t>nen</a:t>
            </a:r>
            <a:r>
              <a:rPr lang="en-US" dirty="0" smtClean="0"/>
              <a:t> </a:t>
            </a:r>
            <a:r>
              <a:rPr lang="en-US" dirty="0" err="1" smtClean="0"/>
              <a:t>monitorimin</a:t>
            </a:r>
            <a:r>
              <a:rPr lang="en-US" dirty="0" smtClean="0"/>
              <a:t> e </a:t>
            </a:r>
            <a:r>
              <a:rPr lang="en-US" dirty="0" err="1" smtClean="0"/>
              <a:t>drejtperdrejte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MB. </a:t>
            </a:r>
          </a:p>
          <a:p>
            <a:r>
              <a:rPr lang="en-US" dirty="0" smtClean="0"/>
              <a:t>Jane </a:t>
            </a:r>
            <a:r>
              <a:rPr lang="en-US" dirty="0" err="1" smtClean="0"/>
              <a:t>bere</a:t>
            </a:r>
            <a:r>
              <a:rPr lang="en-US" dirty="0" smtClean="0"/>
              <a:t> </a:t>
            </a:r>
            <a:r>
              <a:rPr lang="en-US" dirty="0" err="1" smtClean="0"/>
              <a:t>inspektime</a:t>
            </a:r>
            <a:r>
              <a:rPr lang="en-US" dirty="0" smtClean="0"/>
              <a:t> 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perbashketa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Sekretari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Pergjithshmen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MB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Prefekti</a:t>
            </a:r>
            <a:r>
              <a:rPr lang="en-US" dirty="0" smtClean="0"/>
              <a:t> ne 7 </a:t>
            </a:r>
            <a:r>
              <a:rPr lang="en-US" dirty="0" err="1" smtClean="0"/>
              <a:t>bashkite</a:t>
            </a:r>
            <a:r>
              <a:rPr lang="en-US" dirty="0" smtClean="0"/>
              <a:t> e </a:t>
            </a:r>
            <a:r>
              <a:rPr lang="en-US" dirty="0" err="1" smtClean="0"/>
              <a:t>Qarkut</a:t>
            </a:r>
            <a:r>
              <a:rPr lang="en-US" dirty="0" smtClean="0"/>
              <a:t> per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ndjekur</a:t>
            </a:r>
            <a:r>
              <a:rPr lang="en-US" dirty="0" smtClean="0"/>
              <a:t> </a:t>
            </a:r>
            <a:r>
              <a:rPr lang="en-US" dirty="0" err="1" smtClean="0"/>
              <a:t>ecurine</a:t>
            </a:r>
            <a:r>
              <a:rPr lang="en-US" dirty="0" smtClean="0"/>
              <a:t> e </a:t>
            </a:r>
            <a:r>
              <a:rPr lang="en-US" dirty="0" err="1" smtClean="0"/>
              <a:t>procesit</a:t>
            </a:r>
            <a:r>
              <a:rPr lang="en-US" dirty="0" smtClean="0"/>
              <a:t> </a:t>
            </a:r>
            <a:r>
              <a:rPr lang="en-US" dirty="0" err="1" smtClean="0"/>
              <a:t>tw</a:t>
            </a:r>
            <a:r>
              <a:rPr lang="en-US" dirty="0" smtClean="0"/>
              <a:t> </a:t>
            </a:r>
            <a:r>
              <a:rPr lang="en-US" dirty="0" err="1" smtClean="0"/>
              <a:t>dixhitalizimit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sherbimeve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GJC.</a:t>
            </a:r>
            <a:endParaRPr lang="en-US" dirty="0" smtClean="0"/>
          </a:p>
          <a:p>
            <a:r>
              <a:rPr lang="sq-AL" dirty="0" smtClean="0"/>
              <a:t>S</a:t>
            </a:r>
            <a:r>
              <a:rPr lang="en-US" dirty="0" err="1" smtClean="0"/>
              <a:t>hërbimi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q-AL" dirty="0" smtClean="0"/>
              <a:t>G</a:t>
            </a:r>
            <a:r>
              <a:rPr lang="en-US" dirty="0" err="1" smtClean="0"/>
              <a:t>jendjes</a:t>
            </a:r>
            <a:r>
              <a:rPr lang="en-US" dirty="0" smtClean="0"/>
              <a:t> </a:t>
            </a:r>
            <a:r>
              <a:rPr lang="sq-AL" dirty="0" smtClean="0"/>
              <a:t>C</a:t>
            </a:r>
            <a:r>
              <a:rPr lang="en-US" dirty="0" err="1" smtClean="0"/>
              <a:t>ivile</a:t>
            </a:r>
            <a:r>
              <a:rPr lang="en-US" dirty="0" smtClean="0"/>
              <a:t> ka </a:t>
            </a:r>
            <a:r>
              <a:rPr lang="en-US" dirty="0" err="1" smtClean="0"/>
              <a:t>qenë</a:t>
            </a:r>
            <a:r>
              <a:rPr lang="en-US" dirty="0" smtClean="0"/>
              <a:t> </a:t>
            </a:r>
            <a:r>
              <a:rPr lang="en-US" dirty="0" err="1" smtClean="0"/>
              <a:t>pranë</a:t>
            </a:r>
            <a:r>
              <a:rPr lang="en-US" dirty="0" smtClean="0"/>
              <a:t> </a:t>
            </a:r>
            <a:r>
              <a:rPr lang="en-US" dirty="0" err="1" smtClean="0"/>
              <a:t>qytetarëve</a:t>
            </a:r>
            <a:r>
              <a:rPr lang="en-US" dirty="0" smtClean="0"/>
              <a:t> duke </a:t>
            </a:r>
            <a:r>
              <a:rPr lang="en-US" dirty="0" err="1" smtClean="0"/>
              <a:t>respektuar</a:t>
            </a:r>
            <a:r>
              <a:rPr lang="en-US" dirty="0" smtClean="0"/>
              <a:t> </a:t>
            </a:r>
            <a:r>
              <a:rPr lang="en-US" dirty="0" err="1" smtClean="0"/>
              <a:t>masat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rregulla</a:t>
            </a:r>
            <a:r>
              <a:rPr lang="sq-AL" dirty="0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shmangur</a:t>
            </a:r>
            <a:r>
              <a:rPr lang="en-US" dirty="0" smtClean="0"/>
              <a:t> </a:t>
            </a:r>
            <a:r>
              <a:rPr lang="en-US" dirty="0" err="1" smtClean="0"/>
              <a:t>përhapjen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grumbullimet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sportele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sq-AL" dirty="0" smtClean="0"/>
          </a:p>
          <a:p>
            <a:pPr algn="just"/>
            <a:r>
              <a:rPr lang="sq-AL" dirty="0" smtClean="0"/>
              <a:t>Gjatë vitit 202</a:t>
            </a:r>
            <a:r>
              <a:rPr lang="en-US" dirty="0" smtClean="0"/>
              <a:t>2 n</a:t>
            </a:r>
            <a:r>
              <a:rPr lang="sq-AL" dirty="0" smtClean="0"/>
              <a:t>ga Arkivi i Gjendjes Civile pranë Prefekturës Elbasan janë lëshuar </a:t>
            </a:r>
            <a:r>
              <a:rPr lang="en-US" dirty="0" smtClean="0"/>
              <a:t>10850</a:t>
            </a:r>
            <a:r>
              <a:rPr lang="sq-AL" dirty="0" smtClean="0"/>
              <a:t> çertifikata, janë  legalizuar</a:t>
            </a:r>
            <a:r>
              <a:rPr lang="en-US" dirty="0" smtClean="0"/>
              <a:t> 19444</a:t>
            </a:r>
            <a:r>
              <a:rPr lang="sq-AL" dirty="0" smtClean="0"/>
              <a:t>   çertifikata, dokumente.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AKTE TË PREFEKTIT TË QARKUT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just"/>
            <a:r>
              <a:rPr lang="sq-AL" dirty="0" smtClean="0">
                <a:cs typeface="Times New Roman" pitchFamily="18" charset="0"/>
              </a:rPr>
              <a:t>Në mbështetje të ligjit organik, në zbatim të funksioneve të deleguara, gjatë vitit </a:t>
            </a:r>
            <a:r>
              <a:rPr lang="en-US" dirty="0" smtClean="0">
                <a:cs typeface="Times New Roman" pitchFamily="18" charset="0"/>
              </a:rPr>
              <a:t>2022</a:t>
            </a:r>
            <a:r>
              <a:rPr lang="sq-AL" dirty="0" smtClean="0">
                <a:cs typeface="Times New Roman" pitchFamily="18" charset="0"/>
              </a:rPr>
              <a:t> </a:t>
            </a:r>
            <a:r>
              <a:rPr lang="sq-AL" dirty="0" smtClean="0">
                <a:cs typeface="Times New Roman" pitchFamily="18" charset="0"/>
              </a:rPr>
              <a:t>janë miratuar </a:t>
            </a:r>
            <a:r>
              <a:rPr lang="en-US" dirty="0" smtClean="0">
                <a:cs typeface="Times New Roman" pitchFamily="18" charset="0"/>
              </a:rPr>
              <a:t>103</a:t>
            </a:r>
            <a:r>
              <a:rPr lang="sq-AL" dirty="0" smtClean="0">
                <a:cs typeface="Times New Roman" pitchFamily="18" charset="0"/>
              </a:rPr>
              <a:t> urdhra nga Prefekti i Qarkut Elbasan.</a:t>
            </a:r>
            <a:endParaRPr lang="en-US" dirty="0" smtClean="0">
              <a:cs typeface="Times New Roman" pitchFamily="18" charset="0"/>
            </a:endParaRPr>
          </a:p>
          <a:p>
            <a:pPr algn="just"/>
            <a:endParaRPr lang="en-US" dirty="0" smtClean="0">
              <a:cs typeface="Times New Roman" pitchFamily="18" charset="0"/>
            </a:endParaRPr>
          </a:p>
          <a:p>
            <a:pPr algn="just"/>
            <a:r>
              <a:rPr lang="sq-AL" dirty="0" smtClean="0">
                <a:cs typeface="Times New Roman" pitchFamily="18" charset="0"/>
              </a:rPr>
              <a:t>Urdhrat kanë trajtuar problematika të ndryshme si:</a:t>
            </a:r>
            <a:r>
              <a:rPr lang="en-US" dirty="0" smtClean="0">
                <a:cs typeface="Times New Roman" pitchFamily="18" charset="0"/>
              </a:rPr>
              <a:t> e</a:t>
            </a:r>
            <a:r>
              <a:rPr lang="sq-AL" dirty="0" smtClean="0">
                <a:cs typeface="Times New Roman" pitchFamily="18" charset="0"/>
              </a:rPr>
              <a:t>mërime në detyrë, leje të zakonshme, lirime nga detyra, ngritje grupi pune, likujdim vendimi gjyqësor, miratim rregullore</a:t>
            </a:r>
            <a:r>
              <a:rPr lang="en-US" dirty="0" smtClean="0">
                <a:cs typeface="Times New Roman" pitchFamily="18" charset="0"/>
              </a:rPr>
              <a:t>,</a:t>
            </a:r>
            <a:r>
              <a:rPr lang="sq-AL" dirty="0" smtClean="0">
                <a:cs typeface="Times New Roman" pitchFamily="18" charset="0"/>
              </a:rPr>
              <a:t> etj</a:t>
            </a:r>
            <a:r>
              <a:rPr lang="en-US" dirty="0" smtClean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MARRËDHËNIET E INSTITUCIONIT TË PREFEKTIT ME NJËSITË E VETËQEVERISJES VENDORE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cs typeface="Times New Roman" pitchFamily="18" charset="0"/>
              </a:rPr>
              <a:t>Në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vitin</a:t>
            </a:r>
            <a:r>
              <a:rPr lang="en-US" dirty="0" smtClean="0">
                <a:cs typeface="Times New Roman" pitchFamily="18" charset="0"/>
              </a:rPr>
              <a:t> 2022 </a:t>
            </a:r>
            <a:r>
              <a:rPr lang="en-US" dirty="0" err="1" smtClean="0">
                <a:cs typeface="Times New Roman" pitchFamily="18" charset="0"/>
              </a:rPr>
              <a:t>nga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njësitë</a:t>
            </a:r>
            <a:r>
              <a:rPr lang="en-US" dirty="0" smtClean="0">
                <a:cs typeface="Times New Roman" pitchFamily="18" charset="0"/>
              </a:rPr>
              <a:t> e </a:t>
            </a:r>
            <a:r>
              <a:rPr lang="en-US" dirty="0" err="1" smtClean="0">
                <a:cs typeface="Times New Roman" pitchFamily="18" charset="0"/>
              </a:rPr>
              <a:t>vetëqeverisjes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vendore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janë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depozituar</a:t>
            </a:r>
            <a:r>
              <a:rPr lang="en-US" dirty="0" smtClean="0">
                <a:cs typeface="Times New Roman" pitchFamily="18" charset="0"/>
              </a:rPr>
              <a:t> 763  </a:t>
            </a:r>
            <a:r>
              <a:rPr lang="en-US" dirty="0" err="1" smtClean="0">
                <a:cs typeface="Times New Roman" pitchFamily="18" charset="0"/>
              </a:rPr>
              <a:t>akte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cs typeface="Times New Roman" pitchFamily="18" charset="0"/>
              </a:rPr>
              <a:t>Janë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konfirmuar</a:t>
            </a:r>
            <a:r>
              <a:rPr lang="en-US" dirty="0" smtClean="0">
                <a:cs typeface="Times New Roman" pitchFamily="18" charset="0"/>
              </a:rPr>
              <a:t> 717 </a:t>
            </a:r>
            <a:r>
              <a:rPr lang="en-US" dirty="0" err="1" smtClean="0">
                <a:cs typeface="Times New Roman" pitchFamily="18" charset="0"/>
              </a:rPr>
              <a:t>akte</a:t>
            </a:r>
            <a:r>
              <a:rPr lang="en-US" dirty="0" smtClean="0"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cs typeface="Times New Roman" pitchFamily="18" charset="0"/>
              </a:rPr>
              <a:t>Janë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kthyer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për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rishqyrtim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ose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janë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kërkuar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të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dhëna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plotësuese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për</a:t>
            </a:r>
            <a:r>
              <a:rPr lang="en-US" dirty="0" smtClean="0">
                <a:cs typeface="Times New Roman" pitchFamily="18" charset="0"/>
              </a:rPr>
              <a:t> 46 </a:t>
            </a:r>
            <a:r>
              <a:rPr lang="en-US" dirty="0" err="1" smtClean="0">
                <a:cs typeface="Times New Roman" pitchFamily="18" charset="0"/>
              </a:rPr>
              <a:t>akte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cs typeface="Times New Roman" pitchFamily="18" charset="0"/>
              </a:rPr>
              <a:t>Monitorim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buxhetimit</a:t>
            </a:r>
            <a:r>
              <a:rPr lang="en-US" dirty="0" smtClean="0">
                <a:cs typeface="Times New Roman" pitchFamily="18" charset="0"/>
              </a:rPr>
              <a:t> me </a:t>
            </a:r>
            <a:r>
              <a:rPr lang="en-US" dirty="0" err="1" smtClean="0">
                <a:cs typeface="Times New Roman" pitchFamily="18" charset="0"/>
              </a:rPr>
              <a:t>pje</a:t>
            </a:r>
            <a:r>
              <a:rPr lang="sq-AL" dirty="0" smtClean="0">
                <a:cs typeface="Times New Roman" pitchFamily="18" charset="0"/>
              </a:rPr>
              <a:t>sëmarrje</a:t>
            </a:r>
            <a:endParaRPr lang="en-US" dirty="0" smtClean="0"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ANKESA TË QYTETARËVE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054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sz="3600" dirty="0" smtClean="0"/>
              <a:t>      </a:t>
            </a:r>
            <a:r>
              <a:rPr lang="sq-AL" sz="3600" dirty="0" smtClean="0"/>
              <a:t>Gjatë vitit 202</a:t>
            </a:r>
            <a:r>
              <a:rPr lang="en-US" sz="3600" dirty="0" smtClean="0"/>
              <a:t>2</a:t>
            </a:r>
            <a:r>
              <a:rPr lang="sq-AL" sz="3600" dirty="0" smtClean="0"/>
              <a:t> në Institucionin e Prefektit të Qarkut Elbasan kanë paraqitur ankesë ose kërkesë </a:t>
            </a:r>
            <a:r>
              <a:rPr lang="en-US" sz="3600" dirty="0" smtClean="0"/>
              <a:t>113</a:t>
            </a:r>
            <a:r>
              <a:rPr lang="sq-AL" sz="3600" dirty="0" smtClean="0"/>
              <a:t> subjekte fizik ose juridik. Ankesat ose kërkesat kanë qenë të natyrave të ndryshme si:</a:t>
            </a:r>
            <a:endParaRPr lang="en-US" sz="3600" dirty="0" smtClean="0"/>
          </a:p>
          <a:p>
            <a:pPr lvl="0" algn="just"/>
            <a:r>
              <a:rPr lang="sq-AL" sz="3600" dirty="0" smtClean="0"/>
              <a:t>Kërkesa për punësim</a:t>
            </a:r>
            <a:endParaRPr lang="en-US" sz="3600" dirty="0" smtClean="0"/>
          </a:p>
          <a:p>
            <a:pPr lvl="0" algn="just"/>
            <a:r>
              <a:rPr lang="sq-AL" sz="3600" dirty="0" smtClean="0"/>
              <a:t>Kërkesa për përfshirje në progamet e strehimit social</a:t>
            </a:r>
            <a:endParaRPr lang="en-US" sz="3600" dirty="0" smtClean="0"/>
          </a:p>
          <a:p>
            <a:pPr lvl="0" algn="just"/>
            <a:r>
              <a:rPr lang="sq-AL" sz="3600" dirty="0" smtClean="0"/>
              <a:t>Lirim rruge</a:t>
            </a:r>
            <a:endParaRPr lang="en-US" sz="3600" dirty="0" smtClean="0"/>
          </a:p>
          <a:p>
            <a:pPr lvl="0" algn="just"/>
            <a:r>
              <a:rPr lang="sq-AL" sz="3600" dirty="0" smtClean="0"/>
              <a:t>Mosveprim ose veprime në kundërshtim me ligjin të degëve territoriale ose të organeve të vetëqeverisjes vendore</a:t>
            </a:r>
            <a:endParaRPr lang="en-US" sz="3600" dirty="0" smtClean="0"/>
          </a:p>
          <a:p>
            <a:pPr lvl="0" algn="just"/>
            <a:r>
              <a:rPr lang="sq-AL" sz="3600" dirty="0" smtClean="0"/>
              <a:t>Informacion në lidhje me vendime të KVVTP</a:t>
            </a:r>
            <a:endParaRPr lang="en-US" sz="3600" dirty="0" smtClean="0"/>
          </a:p>
          <a:p>
            <a:pPr lvl="0" algn="just"/>
            <a:r>
              <a:rPr lang="sq-AL" sz="3600" dirty="0" smtClean="0"/>
              <a:t>Ankesa për vendime të Këshillit të Bashkisë</a:t>
            </a:r>
          </a:p>
          <a:p>
            <a:pPr lvl="0" algn="just">
              <a:buNone/>
            </a:pPr>
            <a:endParaRPr lang="en-US" sz="3600" dirty="0" smtClean="0"/>
          </a:p>
          <a:p>
            <a:pPr algn="just"/>
            <a:r>
              <a:rPr lang="sq-AL" sz="3600" dirty="0" smtClean="0">
                <a:cs typeface="Times New Roman" pitchFamily="18" charset="0"/>
              </a:rPr>
              <a:t>Kërkesat/ankesat janë trajtuar nga sektorët në bazë të natyrës së problemit. </a:t>
            </a:r>
          </a:p>
          <a:p>
            <a:pPr algn="just">
              <a:buNone/>
            </a:pPr>
            <a:endParaRPr lang="sq-AL" sz="3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>VERIFIKIMI NË VEND I LIGJSHMËRISË SË AKTEVE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sq-AL" dirty="0" smtClean="0"/>
              <a:t>Në mbështetje të nenit 17 të ligjit nr.107/2016 “Për Prefektin e Qarkut” janë realizuar verifikimet në vend, </a:t>
            </a:r>
            <a:r>
              <a:rPr lang="en-US" dirty="0" smtClean="0"/>
              <a:t>n</a:t>
            </a:r>
            <a:r>
              <a:rPr lang="sq-AL" dirty="0" smtClean="0"/>
              <a:t>ë 7 Bashki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Këshillin</a:t>
            </a:r>
            <a:r>
              <a:rPr lang="en-US" dirty="0" smtClean="0"/>
              <a:t> e </a:t>
            </a:r>
            <a:r>
              <a:rPr lang="en-US" dirty="0" err="1" smtClean="0"/>
              <a:t>Qarkut</a:t>
            </a:r>
            <a:r>
              <a:rPr lang="en-US" dirty="0" smtClean="0"/>
              <a:t>  </a:t>
            </a:r>
            <a:r>
              <a:rPr lang="en-US" dirty="0" err="1" smtClean="0"/>
              <a:t>Elbasan</a:t>
            </a:r>
            <a:r>
              <a:rPr lang="sq-AL" dirty="0" smtClean="0"/>
              <a:t>, për periudhën përkatëse</a:t>
            </a:r>
            <a:r>
              <a:rPr lang="en-US" dirty="0" smtClean="0"/>
              <a:t>.</a:t>
            </a:r>
          </a:p>
          <a:p>
            <a:pPr algn="just"/>
            <a:r>
              <a:rPr lang="sq-AL" dirty="0" smtClean="0"/>
              <a:t>Është respektuar procedura për njoftimin e programit të verifik</a:t>
            </a:r>
            <a:r>
              <a:rPr lang="en-US" dirty="0" err="1" smtClean="0"/>
              <a:t>i</a:t>
            </a:r>
            <a:r>
              <a:rPr lang="sq-AL" dirty="0" smtClean="0"/>
              <a:t>mit.</a:t>
            </a:r>
            <a:endParaRPr lang="en-US" dirty="0" smtClean="0"/>
          </a:p>
          <a:p>
            <a:pPr algn="just"/>
            <a:r>
              <a:rPr lang="sq-AL" dirty="0" smtClean="0"/>
              <a:t>Nga verifikimi në vend i ligjshmërisë së akteve nuk janë hasur problematika të rëndësishme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q-AL" sz="3100" b="1" dirty="0" smtClean="0"/>
              <a:t>B</a:t>
            </a:r>
            <a:r>
              <a:rPr lang="en-US" sz="3100" b="1" dirty="0" smtClean="0"/>
              <a:t>UXHETI</a:t>
            </a:r>
            <a:r>
              <a:rPr lang="sq-AL" sz="3100" b="1" dirty="0" smtClean="0"/>
              <a:t/>
            </a:r>
            <a:br>
              <a:rPr lang="sq-AL" sz="3100" b="1" dirty="0" smtClean="0"/>
            </a:br>
            <a:r>
              <a:rPr lang="sq-AL" sz="3100" b="1" dirty="0" smtClean="0"/>
              <a:t>(Përdorimi i fondeve për administratën e Prefektit)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34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Zërat Buxhetor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Realizimi në Përqindje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Pagat</a:t>
                      </a:r>
                      <a:r>
                        <a:rPr lang="sq-AL" baseline="0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9</a:t>
                      </a:r>
                      <a:r>
                        <a:rPr lang="en-US" dirty="0" smtClean="0"/>
                        <a:t>9</a:t>
                      </a:r>
                      <a:r>
                        <a:rPr lang="sq-AL" dirty="0" smtClean="0"/>
                        <a:t> %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Sigurimet Shoqërore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r>
                        <a:rPr lang="sq-AL" dirty="0" smtClean="0"/>
                        <a:t> %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Shpenzime</a:t>
                      </a:r>
                      <a:r>
                        <a:rPr lang="sq-AL" baseline="0" dirty="0" smtClean="0"/>
                        <a:t> Operative 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97 %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Transferta për Buxhetin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9</a:t>
                      </a:r>
                      <a:r>
                        <a:rPr lang="en-US" dirty="0" smtClean="0"/>
                        <a:t>6</a:t>
                      </a:r>
                      <a:r>
                        <a:rPr lang="sq-AL" dirty="0" smtClean="0"/>
                        <a:t> %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Shpenzime për rritjen e Aktiveve të Qëndrueshme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r>
                        <a:rPr lang="sq-AL" dirty="0" smtClean="0"/>
                        <a:t> %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Totali 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9</a:t>
                      </a:r>
                      <a:r>
                        <a:rPr lang="en-US" dirty="0" smtClean="0"/>
                        <a:t>8</a:t>
                      </a:r>
                      <a:r>
                        <a:rPr lang="sq-AL" dirty="0" smtClean="0"/>
                        <a:t> %</a:t>
                      </a:r>
                    </a:p>
                    <a:p>
                      <a:pPr algn="ctr"/>
                      <a:endParaRPr lang="sq-AL" dirty="0" smtClean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q-AL" sz="3100" b="1" dirty="0" smtClean="0"/>
              <a:t>BUXHETI</a:t>
            </a:r>
            <a:br>
              <a:rPr lang="sq-AL" sz="3100" b="1" dirty="0" smtClean="0"/>
            </a:br>
            <a:r>
              <a:rPr lang="sq-AL" sz="3100" b="1" dirty="0" smtClean="0"/>
              <a:t>(Përdorimi i fondeve për Administratën e Gjendjes Civile</a:t>
            </a:r>
            <a:r>
              <a:rPr lang="sq-AL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Zërat Buxhetor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Realizimi</a:t>
                      </a:r>
                      <a:r>
                        <a:rPr lang="sq-AL" baseline="0" dirty="0" smtClean="0"/>
                        <a:t> në përqindje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Paga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r>
                        <a:rPr lang="sq-AL" dirty="0" smtClean="0"/>
                        <a:t>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Sigurime</a:t>
                      </a:r>
                      <a:r>
                        <a:rPr lang="sq-AL" baseline="0" dirty="0" smtClean="0"/>
                        <a:t> Shoqërore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0" smtClean="0"/>
                        <a:t>9</a:t>
                      </a:r>
                      <a:r>
                        <a:rPr lang="en-US" dirty="0" smtClean="0"/>
                        <a:t>3</a:t>
                      </a:r>
                      <a:r>
                        <a:rPr lang="sq-AL" dirty="0" smtClean="0"/>
                        <a:t>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q-AL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  <a:r>
                        <a:rPr lang="sq-AL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621</TotalTime>
  <Words>2647</Words>
  <Application>Microsoft Office PowerPoint</Application>
  <PresentationFormat>On-screen Show (4:3)</PresentationFormat>
  <Paragraphs>268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REPUBLIKA E SHQIPËRISË PREFEKTI I QARKUT ELBASAN</vt:lpstr>
      <vt:lpstr>OBJEKTIVAT PËR VITIN 2022</vt:lpstr>
      <vt:lpstr>MONITORIMI I VEPRIMTARISË SË DEGËVE TERRITORIALE</vt:lpstr>
      <vt:lpstr>AKTE TË PREFEKTIT TË QARKUT</vt:lpstr>
      <vt:lpstr>MARRËDHËNIET E INSTITUCIONIT TË PREFEKTIT ME NJËSITË E VETËQEVERISJES VENDORE</vt:lpstr>
      <vt:lpstr>ANKESA TË QYTETARËVE</vt:lpstr>
      <vt:lpstr>VERIFIKIMI NË VEND I LIGJSHMËRISË SË AKTEVE</vt:lpstr>
      <vt:lpstr>BUXHETI (Përdorimi i fondeve për administratën e Prefektit) </vt:lpstr>
      <vt:lpstr>BUXHETI (Përdorimi i fondeve për Administratën e Gjendjes Civile)</vt:lpstr>
      <vt:lpstr>TË ARDHURAT</vt:lpstr>
      <vt:lpstr>Slide 11</vt:lpstr>
      <vt:lpstr>REKRUTIMET</vt:lpstr>
      <vt:lpstr>ARSHIVË-PROTOKOLL</vt:lpstr>
      <vt:lpstr>MASAT PARANDALUESE PËR EMERGJENCAT CIVILE</vt:lpstr>
      <vt:lpstr>Slide 15</vt:lpstr>
      <vt:lpstr>MASAT PARANDALUESE DREJTORI RAJONALE DHE NJËSI TË VETËQEVERISJES VENDORE</vt:lpstr>
      <vt:lpstr>BASHKËPUNIMI</vt:lpstr>
      <vt:lpstr>LUFTA KUNDËR KULTIVIMIT TË LËNDËVE NARKOTIKE</vt:lpstr>
      <vt:lpstr>MBROJTJA NGA ZJARRI (MZSH)</vt:lpstr>
      <vt:lpstr>RASTET POZITIVE  ME  Covid-19 NË QARK</vt:lpstr>
      <vt:lpstr>REGJISTRIMI I FËMIJËVE NË KLASË TË PARË</vt:lpstr>
      <vt:lpstr>Paraqitje grafike krahasuese</vt:lpstr>
      <vt:lpstr>KOMITETI RAJONAL I ZHVILLIMIT TË TURIZMIT</vt:lpstr>
      <vt:lpstr>MBROJTJA NGA ZJARRI DHE SHPËTIMIT (MZSH) </vt:lpstr>
      <vt:lpstr>KOMITETI RAJONAL ANTI-TRAFIK (KRAT)   </vt:lpstr>
      <vt:lpstr>VEPRIMTARIA E KBU SHKUMBIN</vt:lpstr>
      <vt:lpstr>KOMITETI I MENAXHIMIT TË ZONAVE TË MBROJTURA MJEDISORE</vt:lpstr>
      <vt:lpstr>PLANI I PASTRIMIT KOMBËTAR  AKSIONET E PASTRIMIT TË MJEDISIT</vt:lpstr>
      <vt:lpstr>Aksionet e pastrimit të mjedisit</vt:lpstr>
      <vt:lpstr>VERIFIKIMI I GENPLANEVE</vt:lpstr>
      <vt:lpstr>SHËRBIMI I GJENDJES CIVILE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perdorues</dc:creator>
  <cp:lastModifiedBy>User</cp:lastModifiedBy>
  <cp:revision>98</cp:revision>
  <dcterms:created xsi:type="dcterms:W3CDTF">2023-02-02T14:32:11Z</dcterms:created>
  <dcterms:modified xsi:type="dcterms:W3CDTF">2023-02-04T14:56:29Z</dcterms:modified>
</cp:coreProperties>
</file>