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sldIdLst>
    <p:sldId id="280" r:id="rId2"/>
    <p:sldId id="271" r:id="rId3"/>
    <p:sldId id="272" r:id="rId4"/>
    <p:sldId id="273" r:id="rId5"/>
    <p:sldId id="275" r:id="rId6"/>
    <p:sldId id="269" r:id="rId7"/>
    <p:sldId id="276" r:id="rId8"/>
    <p:sldId id="305" r:id="rId9"/>
    <p:sldId id="306" r:id="rId10"/>
    <p:sldId id="307" r:id="rId11"/>
    <p:sldId id="308" r:id="rId12"/>
    <p:sldId id="309" r:id="rId13"/>
    <p:sldId id="310" r:id="rId14"/>
    <p:sldId id="311" r:id="rId15"/>
    <p:sldId id="312" r:id="rId16"/>
    <p:sldId id="313" r:id="rId17"/>
    <p:sldId id="283" r:id="rId18"/>
    <p:sldId id="285" r:id="rId19"/>
    <p:sldId id="288" r:id="rId20"/>
    <p:sldId id="287" r:id="rId21"/>
    <p:sldId id="289" r:id="rId22"/>
    <p:sldId id="290" r:id="rId23"/>
    <p:sldId id="256" r:id="rId24"/>
    <p:sldId id="293" r:id="rId25"/>
    <p:sldId id="257" r:id="rId26"/>
    <p:sldId id="294" r:id="rId27"/>
    <p:sldId id="258" r:id="rId28"/>
    <p:sldId id="259" r:id="rId29"/>
    <p:sldId id="300" r:id="rId30"/>
    <p:sldId id="260" r:id="rId31"/>
    <p:sldId id="261" r:id="rId32"/>
    <p:sldId id="262" r:id="rId33"/>
    <p:sldId id="302" r:id="rId34"/>
    <p:sldId id="303" r:id="rId35"/>
    <p:sldId id="304" r:id="rId36"/>
    <p:sldId id="274" r:id="rId37"/>
    <p:sldId id="291" r:id="rId38"/>
    <p:sldId id="292" r:id="rId3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p:scale>
          <a:sx n="60" d="100"/>
          <a:sy n="60" d="100"/>
        </p:scale>
        <p:origin x="-3084" y="-11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44"/>
    </mc:Choice>
    <mc:Fallback>
      <c:style val="44"/>
    </mc:Fallback>
  </mc:AlternateContent>
  <c:chart>
    <c:autoTitleDeleted val="0"/>
    <c:plotArea>
      <c:layout/>
      <c:barChart>
        <c:barDir val="col"/>
        <c:grouping val="clustered"/>
        <c:varyColors val="0"/>
        <c:ser>
          <c:idx val="0"/>
          <c:order val="0"/>
          <c:tx>
            <c:strRef>
              <c:f>Sheet1!#REF!</c:f>
              <c:strCache>
                <c:ptCount val="1"/>
                <c:pt idx="0">
                  <c:v>#REF!</c:v>
                </c:pt>
              </c:strCache>
            </c:strRef>
          </c:tx>
          <c:invertIfNegative val="0"/>
          <c:cat>
            <c:strRef>
              <c:f>Sheet1!$A$2:$A$5</c:f>
              <c:strCache>
                <c:ptCount val="2"/>
                <c:pt idx="0">
                  <c:v>2022-2023</c:v>
                </c:pt>
                <c:pt idx="1">
                  <c:v>2023-2024</c:v>
                </c:pt>
              </c:strCache>
            </c:strRef>
          </c:cat>
          <c:val>
            <c:numRef>
              <c:f>Sheet1!$B$2:$B$5</c:f>
              <c:numCache>
                <c:formatCode>General</c:formatCode>
                <c:ptCount val="4"/>
                <c:pt idx="0">
                  <c:v>2640</c:v>
                </c:pt>
                <c:pt idx="1">
                  <c:v>2489</c:v>
                </c:pt>
              </c:numCache>
            </c:numRef>
          </c:val>
        </c:ser>
        <c:ser>
          <c:idx val="1"/>
          <c:order val="1"/>
          <c:tx>
            <c:strRef>
              <c:f>Sheet1!$C$1</c:f>
              <c:strCache>
                <c:ptCount val="1"/>
                <c:pt idx="0">
                  <c:v>Nr. I nxënësve të regjistruar</c:v>
                </c:pt>
              </c:strCache>
            </c:strRef>
          </c:tx>
          <c:invertIfNegative val="0"/>
          <c:cat>
            <c:strRef>
              <c:f>Sheet1!$A$2:$A$5</c:f>
              <c:strCache>
                <c:ptCount val="2"/>
                <c:pt idx="0">
                  <c:v>2022-2023</c:v>
                </c:pt>
                <c:pt idx="1">
                  <c:v>2023-2024</c:v>
                </c:pt>
              </c:strCache>
            </c:strRef>
          </c:cat>
          <c:val>
            <c:numRef>
              <c:f>Sheet1!$C$2:$C$5</c:f>
              <c:numCache>
                <c:formatCode>General</c:formatCode>
                <c:ptCount val="4"/>
                <c:pt idx="0">
                  <c:v>0</c:v>
                </c:pt>
                <c:pt idx="1">
                  <c:v>0</c:v>
                </c:pt>
              </c:numCache>
            </c:numRef>
          </c:val>
        </c:ser>
        <c:dLbls>
          <c:showLegendKey val="0"/>
          <c:showVal val="0"/>
          <c:showCatName val="0"/>
          <c:showSerName val="0"/>
          <c:showPercent val="0"/>
          <c:showBubbleSize val="0"/>
        </c:dLbls>
        <c:gapWidth val="150"/>
        <c:axId val="169255296"/>
        <c:axId val="169257216"/>
      </c:barChart>
      <c:catAx>
        <c:axId val="169255296"/>
        <c:scaling>
          <c:orientation val="minMax"/>
        </c:scaling>
        <c:delete val="0"/>
        <c:axPos val="b"/>
        <c:title>
          <c:tx>
            <c:rich>
              <a:bodyPr/>
              <a:lstStyle/>
              <a:p>
                <a:pPr>
                  <a:defRPr/>
                </a:pPr>
                <a:r>
                  <a:rPr lang="en-US"/>
                  <a:t>Viti shkollor</a:t>
                </a:r>
              </a:p>
            </c:rich>
          </c:tx>
          <c:overlay val="0"/>
        </c:title>
        <c:majorTickMark val="out"/>
        <c:minorTickMark val="none"/>
        <c:tickLblPos val="nextTo"/>
        <c:crossAx val="169257216"/>
        <c:crosses val="autoZero"/>
        <c:auto val="1"/>
        <c:lblAlgn val="ctr"/>
        <c:lblOffset val="100"/>
        <c:noMultiLvlLbl val="0"/>
      </c:catAx>
      <c:valAx>
        <c:axId val="169257216"/>
        <c:scaling>
          <c:orientation val="minMax"/>
        </c:scaling>
        <c:delete val="0"/>
        <c:axPos val="l"/>
        <c:majorGridlines/>
        <c:title>
          <c:tx>
            <c:rich>
              <a:bodyPr rot="-5400000" vert="horz"/>
              <a:lstStyle/>
              <a:p>
                <a:pPr>
                  <a:defRPr/>
                </a:pPr>
                <a:r>
                  <a:rPr lang="en-US"/>
                  <a:t>Nr. I nxënësve</a:t>
                </a:r>
              </a:p>
            </c:rich>
          </c:tx>
          <c:overlay val="0"/>
        </c:title>
        <c:numFmt formatCode="General" sourceLinked="1"/>
        <c:majorTickMark val="out"/>
        <c:minorTickMark val="none"/>
        <c:tickLblPos val="nextTo"/>
        <c:crossAx val="169255296"/>
        <c:crosses val="autoZero"/>
        <c:crossBetween val="between"/>
      </c:valAx>
    </c:plotArea>
    <c:legend>
      <c:legendPos val="r"/>
      <c:legendEntry>
        <c:idx val="0"/>
        <c:delete val="1"/>
      </c:legendEntry>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B126E2-324F-46B1-9D09-51238F6CEBB3}"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26E2-324F-46B1-9D09-51238F6CEBB3}"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26E2-324F-46B1-9D09-51238F6CEBB3}"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26E2-324F-46B1-9D09-51238F6CEBB3}"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B126E2-324F-46B1-9D09-51238F6CEBB3}"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B126E2-324F-46B1-9D09-51238F6CEBB3}" type="datetimeFigureOut">
              <a:rPr lang="en-US" smtClean="0"/>
              <a:pPr/>
              <a:t>1/31/2024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B126E2-324F-46B1-9D09-51238F6CEBB3}" type="datetimeFigureOut">
              <a:rPr lang="en-US" smtClean="0"/>
              <a:pPr/>
              <a:t>1/31/2024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B126E2-324F-46B1-9D09-51238F6CEBB3}" type="datetimeFigureOut">
              <a:rPr lang="en-US" smtClean="0"/>
              <a:pPr/>
              <a:t>1/31/2024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26E2-324F-46B1-9D09-51238F6CEBB3}" type="datetimeFigureOut">
              <a:rPr lang="en-US" smtClean="0"/>
              <a:pPr/>
              <a:t>1/31/2024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26E2-324F-46B1-9D09-51238F6CEBB3}" type="datetimeFigureOut">
              <a:rPr lang="en-US" smtClean="0"/>
              <a:pPr/>
              <a:t>1/31/2024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26E2-324F-46B1-9D09-51238F6CEBB3}" type="datetimeFigureOut">
              <a:rPr lang="en-US" smtClean="0"/>
              <a:pPr/>
              <a:t>1/31/2024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2DF83C-AF57-4257-A62B-EF00EA7145F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26E2-324F-46B1-9D09-51238F6CEBB3}" type="datetimeFigureOut">
              <a:rPr lang="en-US" smtClean="0"/>
              <a:pPr/>
              <a:t>1/31/2024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2DF83C-AF57-4257-A62B-EF00EA7145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676400"/>
            <a:ext cx="7620000" cy="1371599"/>
          </a:xfrm>
        </p:spPr>
        <p:style>
          <a:lnRef idx="1">
            <a:schemeClr val="accent1"/>
          </a:lnRef>
          <a:fillRef idx="2">
            <a:schemeClr val="accent1"/>
          </a:fillRef>
          <a:effectRef idx="1">
            <a:schemeClr val="accent1"/>
          </a:effectRef>
          <a:fontRef idx="minor">
            <a:schemeClr val="dk1"/>
          </a:fontRef>
        </p:style>
        <p:txBody>
          <a:bodyPr>
            <a:normAutofit/>
          </a:bodyPr>
          <a:lstStyle/>
          <a:p>
            <a:r>
              <a:rPr lang="en-US" sz="3600" b="1" dirty="0" smtClean="0">
                <a:latin typeface="Times New Roman" pitchFamily="18" charset="0"/>
                <a:cs typeface="Times New Roman" pitchFamily="18" charset="0"/>
              </a:rPr>
              <a:t>REPUBLIKA E SHQIPËRIS</a:t>
            </a:r>
            <a:r>
              <a:rPr lang="sq-AL" sz="3600" b="1" dirty="0" smtClean="0">
                <a:latin typeface="Times New Roman" pitchFamily="18" charset="0"/>
                <a:cs typeface="Times New Roman" pitchFamily="18" charset="0"/>
              </a:rPr>
              <a:t>Ë</a:t>
            </a: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PREFEKTI I QARKUT ELBASAN</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p:style>
          <a:lnRef idx="1">
            <a:schemeClr val="accent1"/>
          </a:lnRef>
          <a:fillRef idx="2">
            <a:schemeClr val="accent1"/>
          </a:fillRef>
          <a:effectRef idx="1">
            <a:schemeClr val="accent1"/>
          </a:effectRef>
          <a:fontRef idx="minor">
            <a:schemeClr val="dk1"/>
          </a:fontRef>
        </p:style>
        <p:txBody>
          <a:bodyPr/>
          <a:lstStyle/>
          <a:p>
            <a:r>
              <a:rPr lang="en-US" b="1" dirty="0" smtClean="0"/>
              <a:t>ANALIZA E VEPRIMTARISË SË INSTITUCIONIT </a:t>
            </a:r>
          </a:p>
          <a:p>
            <a:r>
              <a:rPr lang="en-US" b="1" dirty="0" smtClean="0"/>
              <a:t>VITI 2023</a:t>
            </a:r>
            <a:endParaRPr lang="en-US" dirty="0"/>
          </a:p>
        </p:txBody>
      </p:sp>
      <p:pic>
        <p:nvPicPr>
          <p:cNvPr id="4" name="Picture 3"/>
          <p:cNvPicPr/>
          <p:nvPr/>
        </p:nvPicPr>
        <p:blipFill>
          <a:blip r:embed="rId2"/>
          <a:srcRect/>
          <a:stretch>
            <a:fillRect/>
          </a:stretch>
        </p:blipFill>
        <p:spPr bwMode="auto">
          <a:xfrm>
            <a:off x="1524000" y="762000"/>
            <a:ext cx="5938520" cy="609600"/>
          </a:xfrm>
          <a:prstGeom prst="rect">
            <a:avLst/>
          </a:prstGeom>
          <a:ln>
            <a:headEnd/>
            <a:tailEnd/>
          </a:ln>
        </p:spPr>
        <p:style>
          <a:lnRef idx="1">
            <a:schemeClr val="accent1"/>
          </a:lnRef>
          <a:fillRef idx="2">
            <a:schemeClr val="accent1"/>
          </a:fillRef>
          <a:effectRef idx="1">
            <a:schemeClr val="accent1"/>
          </a:effectRef>
          <a:fontRef idx="minor">
            <a:schemeClr val="dk1"/>
          </a:fontRef>
        </p:style>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sq-AL" sz="2800" b="1" dirty="0" smtClean="0"/>
              <a:t>TË ARDHURAT</a:t>
            </a:r>
            <a:endParaRPr lang="en-US" sz="2800" b="1" dirty="0"/>
          </a:p>
        </p:txBody>
      </p:sp>
      <p:sp>
        <p:nvSpPr>
          <p:cNvPr id="3" name="Content Placeholder 2"/>
          <p:cNvSpPr>
            <a:spLocks noGrp="1"/>
          </p:cNvSpPr>
          <p:nvPr>
            <p:ph idx="1"/>
          </p:nvPr>
        </p:nvSpPr>
        <p:spPr>
          <a:xfrm>
            <a:off x="304800" y="1143000"/>
            <a:ext cx="8610600" cy="5486400"/>
          </a:xfrm>
        </p:spPr>
        <p:style>
          <a:lnRef idx="3">
            <a:schemeClr val="lt1"/>
          </a:lnRef>
          <a:fillRef idx="1">
            <a:schemeClr val="accent1"/>
          </a:fillRef>
          <a:effectRef idx="1">
            <a:schemeClr val="accent1"/>
          </a:effectRef>
          <a:fontRef idx="minor">
            <a:schemeClr val="lt1"/>
          </a:fontRef>
        </p:style>
        <p:txBody>
          <a:bodyPr>
            <a:noAutofit/>
          </a:bodyPr>
          <a:lstStyle/>
          <a:p>
            <a:endParaRPr lang="en-US" sz="2000" dirty="0" smtClean="0"/>
          </a:p>
          <a:p>
            <a:r>
              <a:rPr lang="en-US" sz="2000" dirty="0" smtClean="0"/>
              <a:t> </a:t>
            </a:r>
            <a:r>
              <a:rPr lang="it-IT" sz="2400" dirty="0">
                <a:latin typeface="Times New Roman" pitchFamily="18" charset="0"/>
                <a:cs typeface="Times New Roman" pitchFamily="18" charset="0"/>
              </a:rPr>
              <a:t>P</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rsa i takon t</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 ardhurave t</a:t>
            </a:r>
            <a:r>
              <a:rPr lang="pt-BR" sz="2400" dirty="0">
                <a:latin typeface="Times New Roman" pitchFamily="18" charset="0"/>
                <a:cs typeface="Times New Roman" pitchFamily="18" charset="0"/>
              </a:rPr>
              <a:t>ë </a:t>
            </a:r>
            <a:r>
              <a:rPr lang="it-IT" sz="2400" dirty="0">
                <a:latin typeface="Times New Roman" pitchFamily="18" charset="0"/>
                <a:cs typeface="Times New Roman" pitchFamily="18" charset="0"/>
              </a:rPr>
              <a:t>arkëtuara nga institucioni yn</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 gjat</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 vitit 2023 jan</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 ark</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tuar gjithsej:</a:t>
            </a:r>
            <a:endParaRPr lang="en-US" sz="2400" dirty="0">
              <a:latin typeface="Times New Roman" pitchFamily="18" charset="0"/>
              <a:cs typeface="Times New Roman" pitchFamily="18" charset="0"/>
            </a:endParaRPr>
          </a:p>
          <a:p>
            <a:pPr lvl="0"/>
            <a:r>
              <a:rPr lang="it-IT" sz="2400" dirty="0">
                <a:latin typeface="Times New Roman" pitchFamily="18" charset="0"/>
                <a:cs typeface="Times New Roman" pitchFamily="18" charset="0"/>
              </a:rPr>
              <a:t>161 415 lekë për vitin 2023 në krahasim me vitin 2022 në vlerën 282 446 lek</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 p</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r qera objekti, 43 % më pak se një vit më parë</a:t>
            </a:r>
            <a:r>
              <a:rPr lang="pt-BR"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lvl="0"/>
            <a:r>
              <a:rPr lang="it-IT" sz="2400" dirty="0">
                <a:latin typeface="Times New Roman" pitchFamily="18" charset="0"/>
                <a:cs typeface="Times New Roman" pitchFamily="18" charset="0"/>
              </a:rPr>
              <a:t>580 lekë për vitin 2023 në krahasim me vitin 2022 në vlerën </a:t>
            </a:r>
            <a:r>
              <a:rPr lang="pt-BR" sz="2400" dirty="0">
                <a:latin typeface="Times New Roman" pitchFamily="18" charset="0"/>
                <a:cs typeface="Times New Roman" pitchFamily="18" charset="0"/>
              </a:rPr>
              <a:t>6 469 </a:t>
            </a:r>
            <a:r>
              <a:rPr lang="it-IT" sz="2400" dirty="0">
                <a:latin typeface="Times New Roman" pitchFamily="18" charset="0"/>
                <a:cs typeface="Times New Roman" pitchFamily="18" charset="0"/>
              </a:rPr>
              <a:t>lekë </a:t>
            </a:r>
            <a:r>
              <a:rPr lang="pt-BR" sz="2400" dirty="0">
                <a:latin typeface="Times New Roman" pitchFamily="18" charset="0"/>
                <a:cs typeface="Times New Roman" pitchFamily="18" charset="0"/>
              </a:rPr>
              <a:t>kamatvonesa </a:t>
            </a:r>
            <a:r>
              <a:rPr lang="it-IT" sz="2400" dirty="0">
                <a:latin typeface="Times New Roman" pitchFamily="18" charset="0"/>
                <a:cs typeface="Times New Roman" pitchFamily="18" charset="0"/>
              </a:rPr>
              <a:t>91 % më pak se një vit më parë, c’ka nënkupton që detyrimet janë paguar në kohë reale.</a:t>
            </a:r>
            <a:endParaRPr lang="en-US" sz="2400" dirty="0">
              <a:latin typeface="Times New Roman" pitchFamily="18" charset="0"/>
              <a:cs typeface="Times New Roman" pitchFamily="18" charset="0"/>
            </a:endParaRPr>
          </a:p>
          <a:p>
            <a:pPr lvl="0"/>
            <a:r>
              <a:rPr lang="it-IT" sz="2400" dirty="0">
                <a:latin typeface="Times New Roman" pitchFamily="18" charset="0"/>
                <a:cs typeface="Times New Roman" pitchFamily="18" charset="0"/>
              </a:rPr>
              <a:t>41 220 lekë për vitin 2023 në krahasim me vitin 2022 në vlerën 49 815 lek</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 p</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r takse te akteve te pulles, 17 % më pak se një vit më parë</a:t>
            </a:r>
            <a:r>
              <a:rPr lang="pt-BR" sz="2400" dirty="0">
                <a:latin typeface="Times New Roman" pitchFamily="18" charset="0"/>
                <a:cs typeface="Times New Roman" pitchFamily="18" charset="0"/>
              </a:rPr>
              <a:t>, për arsye se prej 1 Shtatorit 2023 shërbimi për nxjerrjen e çertifikatave ka kaluar online.</a:t>
            </a:r>
            <a:endParaRPr lang="en-US" sz="2400" dirty="0">
              <a:latin typeface="Times New Roman" pitchFamily="18" charset="0"/>
              <a:cs typeface="Times New Roman" pitchFamily="18" charset="0"/>
            </a:endParaRPr>
          </a:p>
          <a:p>
            <a:pPr lvl="0"/>
            <a:r>
              <a:rPr lang="it-IT" sz="2400" dirty="0">
                <a:latin typeface="Times New Roman" pitchFamily="18" charset="0"/>
                <a:cs typeface="Times New Roman" pitchFamily="18" charset="0"/>
              </a:rPr>
              <a:t>0 lekë për vitin 2023 në krahasim me vitin 2022 në vlerën </a:t>
            </a:r>
            <a:r>
              <a:rPr lang="pt-BR" sz="2400" dirty="0">
                <a:latin typeface="Times New Roman" pitchFamily="18" charset="0"/>
                <a:cs typeface="Times New Roman" pitchFamily="18" charset="0"/>
              </a:rPr>
              <a:t>3 000 </a:t>
            </a:r>
            <a:r>
              <a:rPr lang="it-IT" sz="2400" dirty="0">
                <a:latin typeface="Times New Roman" pitchFamily="18" charset="0"/>
                <a:cs typeface="Times New Roman" pitchFamily="18" charset="0"/>
              </a:rPr>
              <a:t>lek</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 p</a:t>
            </a:r>
            <a:r>
              <a:rPr lang="pt-BR" sz="2400" dirty="0">
                <a:latin typeface="Times New Roman" pitchFamily="18" charset="0"/>
                <a:cs typeface="Times New Roman" pitchFamily="18" charset="0"/>
              </a:rPr>
              <a:t>ë</a:t>
            </a:r>
            <a:r>
              <a:rPr lang="it-IT" sz="2400" dirty="0">
                <a:latin typeface="Times New Roman" pitchFamily="18" charset="0"/>
                <a:cs typeface="Times New Roman" pitchFamily="18" charset="0"/>
              </a:rPr>
              <a:t>r derdhje në buxhet, 100 % më pak se një vit më parë</a:t>
            </a:r>
            <a:r>
              <a:rPr lang="pt-BR"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buNone/>
            </a:pPr>
            <a:r>
              <a:rPr lang="pt-BR" sz="2400" dirty="0">
                <a:latin typeface="Times New Roman" pitchFamily="18" charset="0"/>
                <a:cs typeface="Times New Roman" pitchFamily="18" charset="0"/>
              </a:rPr>
              <a:t> </a:t>
            </a:r>
            <a:endParaRPr lang="pt-BR" sz="2400" dirty="0" smtClean="0">
              <a:latin typeface="Times New Roman" pitchFamily="18" charset="0"/>
              <a:cs typeface="Times New Roman" pitchFamily="18" charset="0"/>
            </a:endParaRPr>
          </a:p>
          <a:p>
            <a:endParaRPr lang="pt-BR" sz="2400" dirty="0">
              <a:latin typeface="Times New Roman" pitchFamily="18" charset="0"/>
              <a:cs typeface="Times New Roman" pitchFamily="18" charset="0"/>
            </a:endParaRPr>
          </a:p>
          <a:p>
            <a:endParaRPr lang="en-US" sz="2000" dirty="0"/>
          </a:p>
          <a:p>
            <a:endParaRPr lang="en-US" sz="2000" dirty="0"/>
          </a:p>
          <a:p>
            <a:pPr>
              <a:buNone/>
            </a:pPr>
            <a:endParaRPr lang="en-US" sz="2000" dirty="0"/>
          </a:p>
        </p:txBody>
      </p:sp>
    </p:spTree>
    <p:extLst>
      <p:ext uri="{BB962C8B-B14F-4D97-AF65-F5344CB8AC3E}">
        <p14:creationId xmlns:p14="http://schemas.microsoft.com/office/powerpoint/2010/main" val="25256807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sq-AL" sz="2800" b="1" dirty="0" smtClean="0"/>
              <a:t>TË ARDHURAT</a:t>
            </a:r>
            <a:endParaRPr lang="en-US" sz="2800" b="1" dirty="0"/>
          </a:p>
        </p:txBody>
      </p:sp>
      <p:sp>
        <p:nvSpPr>
          <p:cNvPr id="3" name="Content Placeholder 2"/>
          <p:cNvSpPr>
            <a:spLocks noGrp="1"/>
          </p:cNvSpPr>
          <p:nvPr>
            <p:ph idx="1"/>
          </p:nvPr>
        </p:nvSpPr>
        <p:spPr>
          <a:xfrm>
            <a:off x="228600" y="1143000"/>
            <a:ext cx="8763000" cy="5715000"/>
          </a:xfrm>
        </p:spPr>
        <p:style>
          <a:lnRef idx="3">
            <a:schemeClr val="lt1"/>
          </a:lnRef>
          <a:fillRef idx="1">
            <a:schemeClr val="accent1"/>
          </a:fillRef>
          <a:effectRef idx="1">
            <a:schemeClr val="accent1"/>
          </a:effectRef>
          <a:fontRef idx="minor">
            <a:schemeClr val="lt1"/>
          </a:fontRef>
        </p:style>
        <p:txBody>
          <a:bodyPr>
            <a:noAutofit/>
          </a:bodyPr>
          <a:lstStyle/>
          <a:p>
            <a:pPr algn="just"/>
            <a:endParaRPr lang="pt-BR" sz="2800" dirty="0" smtClean="0">
              <a:latin typeface="Times New Roman" pitchFamily="18" charset="0"/>
              <a:cs typeface="Times New Roman" pitchFamily="18" charset="0"/>
            </a:endParaRPr>
          </a:p>
          <a:p>
            <a:pPr algn="just"/>
            <a:r>
              <a:rPr lang="pt-BR" sz="2800" dirty="0" smtClean="0">
                <a:latin typeface="Times New Roman" pitchFamily="18" charset="0"/>
                <a:cs typeface="Times New Roman" pitchFamily="18" charset="0"/>
              </a:rPr>
              <a:t>Të </a:t>
            </a:r>
            <a:r>
              <a:rPr lang="pt-BR" sz="2800" dirty="0">
                <a:latin typeface="Times New Roman" pitchFamily="18" charset="0"/>
                <a:cs typeface="Times New Roman" pitchFamily="18" charset="0"/>
              </a:rPr>
              <a:t>ardhura gjithësej për vitin 2023 kanë qenë në vlerën </a:t>
            </a:r>
            <a:r>
              <a:rPr lang="pt-BR" sz="2800" b="1" dirty="0">
                <a:latin typeface="Times New Roman" pitchFamily="18" charset="0"/>
                <a:cs typeface="Times New Roman" pitchFamily="18" charset="0"/>
              </a:rPr>
              <a:t>203 215 lekë në krahasim me një vit më parë që ka qene  341 730 lekë</a:t>
            </a:r>
            <a:r>
              <a:rPr lang="pt-BR" sz="2800" dirty="0">
                <a:latin typeface="Times New Roman" pitchFamily="18" charset="0"/>
                <a:cs typeface="Times New Roman" pitchFamily="18" charset="0"/>
              </a:rPr>
              <a:t> pra </a:t>
            </a:r>
            <a:r>
              <a:rPr lang="pt-BR" sz="2800" u="sng" dirty="0">
                <a:latin typeface="Times New Roman" pitchFamily="18" charset="0"/>
                <a:cs typeface="Times New Roman" pitchFamily="18" charset="0"/>
              </a:rPr>
              <a:t>40% më pak se një vit më parë</a:t>
            </a:r>
            <a:r>
              <a:rPr lang="pt-BR" sz="2800" dirty="0">
                <a:latin typeface="Times New Roman" pitchFamily="18" charset="0"/>
                <a:cs typeface="Times New Roman" pitchFamily="18" charset="0"/>
              </a:rPr>
              <a:t>. Për të ardhurat e mbledhura nuk na është dhënë e drejta për përdorim që prej vitit 2007 sipas shkresës nr.11442 dt.03.11.2008 “Sqarim proçedure për përdorimin e Kap.5 për institucionet e MB”, pika 6 ku sqarohet që Degët e Thesarit në Rrethe nuk do të bëjnë rritje të autorizuar sipas proçedurave normale të shpërndarjes së të ardhurave.Pra nuk lejohet përdorimi i të ardhurave të realizuara pranë këtyre njësive vartëse të MB</a:t>
            </a:r>
            <a:endParaRPr lang="en-US" sz="2800" dirty="0">
              <a:latin typeface="Times New Roman" pitchFamily="18" charset="0"/>
              <a:cs typeface="Times New Roman" pitchFamily="18" charset="0"/>
            </a:endParaRPr>
          </a:p>
          <a:p>
            <a:endParaRPr lang="en-US" sz="2000" dirty="0"/>
          </a:p>
          <a:p>
            <a:endParaRPr lang="en-US" sz="2000" dirty="0"/>
          </a:p>
          <a:p>
            <a:pPr>
              <a:buNone/>
            </a:pPr>
            <a:endParaRPr lang="en-US" sz="2000" dirty="0"/>
          </a:p>
        </p:txBody>
      </p:sp>
    </p:spTree>
    <p:extLst>
      <p:ext uri="{BB962C8B-B14F-4D97-AF65-F5344CB8AC3E}">
        <p14:creationId xmlns:p14="http://schemas.microsoft.com/office/powerpoint/2010/main" val="14408926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21" y="152400"/>
            <a:ext cx="8915400" cy="6477000"/>
          </a:xfrm>
        </p:spPr>
        <p:style>
          <a:lnRef idx="3">
            <a:schemeClr val="lt1"/>
          </a:lnRef>
          <a:fillRef idx="1">
            <a:schemeClr val="accent1"/>
          </a:fillRef>
          <a:effectRef idx="1">
            <a:schemeClr val="accent1"/>
          </a:effectRef>
          <a:fontRef idx="minor">
            <a:schemeClr val="lt1"/>
          </a:fontRef>
        </p:style>
        <p:txBody>
          <a:bodyPr>
            <a:noAutofit/>
          </a:bodyPr>
          <a:lstStyle/>
          <a:p>
            <a:pPr algn="just"/>
            <a:r>
              <a:rPr lang="en-US" sz="2000" dirty="0" err="1" smtClean="0">
                <a:latin typeface="Times New Roman" pitchFamily="18" charset="0"/>
                <a:cs typeface="Times New Roman" pitchFamily="18" charset="0"/>
              </a:rPr>
              <a:t>Vlera</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faturave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arkëtim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kamatvonesat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paarkëtuara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periudhën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Janar-Dhjetor</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2023 </a:t>
            </a:r>
            <a:r>
              <a:rPr lang="en-US" sz="2000" dirty="0" err="1" smtClean="0">
                <a:latin typeface="Times New Roman" pitchFamily="18" charset="0"/>
                <a:cs typeface="Times New Roman" pitchFamily="18" charset="0"/>
              </a:rPr>
              <a:t>nga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qerate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është</a:t>
            </a:r>
            <a:r>
              <a:rPr lang="en-US" sz="2000" dirty="0" smtClean="0">
                <a:latin typeface="Times New Roman" pitchFamily="18" charset="0"/>
                <a:cs typeface="Times New Roman" pitchFamily="18" charset="0"/>
              </a:rPr>
              <a:t> 0 </a:t>
            </a:r>
            <a:r>
              <a:rPr lang="en-US" sz="2000" dirty="0" err="1" smtClean="0">
                <a:latin typeface="Times New Roman" pitchFamily="18" charset="0"/>
                <a:cs typeface="Times New Roman" pitchFamily="18" charset="0"/>
              </a:rPr>
              <a:t>leke</a:t>
            </a:r>
            <a:r>
              <a:rPr lang="en-US" sz="2000" dirty="0" smtClean="0">
                <a:latin typeface="Times New Roman" pitchFamily="18" charset="0"/>
                <a:cs typeface="Times New Roman" pitchFamily="18" charset="0"/>
              </a:rPr>
              <a:t>. </a:t>
            </a:r>
          </a:p>
          <a:p>
            <a:pPr algn="just"/>
            <a:r>
              <a:rPr lang="en-US" sz="2000" dirty="0" err="1">
                <a:latin typeface="Times New Roman" pitchFamily="18" charset="0"/>
                <a:cs typeface="Times New Roman" pitchFamily="18" charset="0"/>
              </a:rPr>
              <a:t>P</a:t>
            </a:r>
            <a:r>
              <a:rPr lang="en-US" sz="2000" dirty="0" err="1" smtClean="0">
                <a:latin typeface="Times New Roman" pitchFamily="18" charset="0"/>
                <a:cs typeface="Times New Roman" pitchFamily="18" charset="0"/>
              </a:rPr>
              <a:t>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vitin</a:t>
            </a:r>
            <a:r>
              <a:rPr lang="en-US" sz="2000" dirty="0" smtClean="0">
                <a:latin typeface="Times New Roman" pitchFamily="18" charset="0"/>
                <a:cs typeface="Times New Roman" pitchFamily="18" charset="0"/>
              </a:rPr>
              <a:t> 2023, </a:t>
            </a:r>
            <a:r>
              <a:rPr lang="en-US" sz="2000" dirty="0" err="1" smtClean="0">
                <a:latin typeface="Times New Roman" pitchFamily="18" charset="0"/>
                <a:cs typeface="Times New Roman" pitchFamily="18" charset="0"/>
              </a:rPr>
              <a:t>janë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marrë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gjitha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masat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evidentimin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çdo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detyrimi</a:t>
            </a:r>
            <a:r>
              <a:rPr lang="en-US" sz="2000" dirty="0" smtClean="0">
                <a:latin typeface="Times New Roman" pitchFamily="18" charset="0"/>
                <a:cs typeface="Times New Roman" pitchFamily="18" charset="0"/>
              </a:rPr>
              <a:t>, duke </a:t>
            </a:r>
            <a:r>
              <a:rPr lang="en-US" sz="2000" dirty="0" err="1" smtClean="0">
                <a:latin typeface="Times New Roman" pitchFamily="18" charset="0"/>
                <a:cs typeface="Times New Roman" pitchFamily="18" charset="0"/>
              </a:rPr>
              <a:t>verifikuar</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saktësinë</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faturave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dokumentacionit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justifikues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çdo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fature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dhe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likuidimin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tyre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brenda</a:t>
            </a:r>
            <a:r>
              <a:rPr lang="en-US" sz="2000" dirty="0" smtClean="0">
                <a:latin typeface="Times New Roman" pitchFamily="18" charset="0"/>
                <a:cs typeface="Times New Roman" pitchFamily="18" charset="0"/>
              </a:rPr>
              <a:t> 30 </a:t>
            </a:r>
            <a:r>
              <a:rPr lang="en-US" sz="2000" dirty="0" err="1" smtClean="0">
                <a:latin typeface="Times New Roman" pitchFamily="18" charset="0"/>
                <a:cs typeface="Times New Roman" pitchFamily="18" charset="0"/>
              </a:rPr>
              <a:t>ditëve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zbatim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ligjit</a:t>
            </a:r>
            <a:r>
              <a:rPr lang="en-US" sz="2000" dirty="0" smtClean="0">
                <a:latin typeface="Times New Roman" pitchFamily="18" charset="0"/>
                <a:cs typeface="Times New Roman" pitchFamily="18" charset="0"/>
              </a:rPr>
              <a:t> 48/2014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pagesat</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vonuara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detyrimet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kontraktore</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Tregtare</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vitin</a:t>
            </a:r>
            <a:r>
              <a:rPr lang="en-US" sz="2000" dirty="0" smtClean="0">
                <a:latin typeface="Times New Roman" pitchFamily="18" charset="0"/>
                <a:cs typeface="Times New Roman" pitchFamily="18" charset="0"/>
              </a:rPr>
              <a:t> 2023 </a:t>
            </a:r>
            <a:r>
              <a:rPr lang="en-US" sz="2000" dirty="0" err="1" smtClean="0">
                <a:latin typeface="Times New Roman" pitchFamily="18" charset="0"/>
                <a:cs typeface="Times New Roman" pitchFamily="18" charset="0"/>
              </a:rPr>
              <a:t>nuk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kemi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krijuar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detyrime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prapambetura</a:t>
            </a:r>
            <a:r>
              <a:rPr lang="en-US" sz="2000" dirty="0" smtClean="0">
                <a:latin typeface="Times New Roman" pitchFamily="18" charset="0"/>
                <a:cs typeface="Times New Roman" pitchFamily="18" charset="0"/>
              </a:rPr>
              <a:t>.</a:t>
            </a:r>
          </a:p>
          <a:p>
            <a:pPr algn="just"/>
            <a:r>
              <a:rPr lang="en-US" sz="2000" dirty="0" err="1" smtClean="0">
                <a:latin typeface="Times New Roman" pitchFamily="18" charset="0"/>
                <a:cs typeface="Times New Roman" pitchFamily="18" charset="0"/>
              </a:rPr>
              <a:t>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zbatim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Udhëzimit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përgatitjen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Buxhetit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Afatmesëm</a:t>
            </a:r>
            <a:r>
              <a:rPr lang="en-US" sz="2000" dirty="0" smtClean="0">
                <a:latin typeface="Times New Roman" pitchFamily="18" charset="0"/>
                <a:cs typeface="Times New Roman" pitchFamily="18" charset="0"/>
              </a:rPr>
              <a:t> 2024-2026”, </a:t>
            </a:r>
            <a:r>
              <a:rPr lang="en-US" sz="2000" dirty="0" err="1" smtClean="0">
                <a:latin typeface="Times New Roman" pitchFamily="18" charset="0"/>
                <a:cs typeface="Times New Roman" pitchFamily="18" charset="0"/>
              </a:rPr>
              <a:t>është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dërguar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në</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Ministrinë</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Punëve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Brendshme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Projekt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Buxheti</a:t>
            </a:r>
            <a:r>
              <a:rPr lang="en-US" sz="2000" dirty="0" smtClean="0">
                <a:latin typeface="Times New Roman" pitchFamily="18" charset="0"/>
                <a:cs typeface="Times New Roman" pitchFamily="18" charset="0"/>
              </a:rPr>
              <a:t> 2024-2026. </a:t>
            </a:r>
            <a:r>
              <a:rPr lang="en-US" sz="2000" dirty="0" err="1" smtClean="0">
                <a:latin typeface="Times New Roman" pitchFamily="18" charset="0"/>
                <a:cs typeface="Times New Roman" pitchFamily="18" charset="0"/>
              </a:rPr>
              <a:t>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zbatim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Udhëzimit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Plotësues</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Ministrit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Financave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përgatitjen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Programit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Buxhetor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Afat-Mesëm</a:t>
            </a:r>
            <a:r>
              <a:rPr lang="en-US" sz="2000" dirty="0" smtClean="0">
                <a:latin typeface="Times New Roman" pitchFamily="18" charset="0"/>
                <a:cs typeface="Times New Roman" pitchFamily="18" charset="0"/>
              </a:rPr>
              <a:t> 2024-2026”,u </a:t>
            </a:r>
            <a:r>
              <a:rPr lang="en-US" sz="2000" dirty="0" err="1" smtClean="0">
                <a:latin typeface="Times New Roman" pitchFamily="18" charset="0"/>
                <a:cs typeface="Times New Roman" pitchFamily="18" charset="0"/>
              </a:rPr>
              <a:t>hartua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programet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Projekt</a:t>
            </a: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Buxheti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afatmesem</a:t>
            </a:r>
            <a:r>
              <a:rPr lang="en-US" sz="2000" dirty="0" smtClean="0">
                <a:latin typeface="Times New Roman" pitchFamily="18" charset="0"/>
                <a:cs typeface="Times New Roman" pitchFamily="18" charset="0"/>
              </a:rPr>
              <a:t> 2024-2026, </a:t>
            </a:r>
            <a:r>
              <a:rPr lang="en-US" sz="2000" dirty="0" err="1" smtClean="0">
                <a:latin typeface="Times New Roman" pitchFamily="18" charset="0"/>
                <a:cs typeface="Times New Roman" pitchFamily="18" charset="0"/>
              </a:rPr>
              <a:t>bazuar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faktin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vitit</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2022-2023 </a:t>
            </a:r>
            <a:r>
              <a:rPr lang="en-US" sz="2000" dirty="0" err="1" smtClean="0">
                <a:latin typeface="Times New Roman" pitchFamily="18" charset="0"/>
                <a:cs typeface="Times New Roman" pitchFamily="18" charset="0"/>
              </a:rPr>
              <a:t>dhe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kërkesat</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Instititucionit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vitin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vazhdim</a:t>
            </a:r>
            <a:r>
              <a:rPr lang="en-US" sz="2000" dirty="0" smtClean="0">
                <a:latin typeface="Times New Roman" pitchFamily="18" charset="0"/>
                <a:cs typeface="Times New Roman" pitchFamily="18" charset="0"/>
              </a:rPr>
              <a:t>.</a:t>
            </a:r>
          </a:p>
          <a:p>
            <a:pPr algn="just"/>
            <a:r>
              <a:rPr lang="en-US" sz="2000" dirty="0" smtClean="0">
                <a:latin typeface="Times New Roman" pitchFamily="18" charset="0"/>
                <a:cs typeface="Times New Roman" pitchFamily="18" charset="0"/>
              </a:rPr>
              <a:t>Nr.84/2022,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buxhetin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vitit</a:t>
            </a:r>
            <a:r>
              <a:rPr lang="en-US" sz="2000" dirty="0" smtClean="0">
                <a:latin typeface="Times New Roman" pitchFamily="18" charset="0"/>
                <a:cs typeface="Times New Roman" pitchFamily="18" charset="0"/>
              </a:rPr>
              <a:t> 2023”,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Udhëzimit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Ministrisë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Financave</a:t>
            </a:r>
            <a:r>
              <a:rPr lang="en-US" sz="2000" dirty="0" smtClean="0">
                <a:latin typeface="Times New Roman" pitchFamily="18" charset="0"/>
                <a:cs typeface="Times New Roman" pitchFamily="18" charset="0"/>
              </a:rPr>
              <a:t> Nr.2, </a:t>
            </a:r>
            <a:r>
              <a:rPr lang="en-US" sz="2000" dirty="0" err="1" smtClean="0">
                <a:latin typeface="Times New Roman" pitchFamily="18" charset="0"/>
                <a:cs typeface="Times New Roman" pitchFamily="18" charset="0"/>
              </a:rPr>
              <a:t>datë</a:t>
            </a:r>
            <a:r>
              <a:rPr lang="en-US" sz="2000" dirty="0" smtClean="0">
                <a:latin typeface="Times New Roman" pitchFamily="18" charset="0"/>
                <a:cs typeface="Times New Roman" pitchFamily="18" charset="0"/>
              </a:rPr>
              <a:t>. 19.01.2023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zbatimin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buxhetit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vitit</a:t>
            </a:r>
            <a:r>
              <a:rPr lang="en-US" sz="2000" dirty="0" smtClean="0">
                <a:latin typeface="Times New Roman" pitchFamily="18" charset="0"/>
                <a:cs typeface="Times New Roman" pitchFamily="18" charset="0"/>
              </a:rPr>
              <a:t> 2023”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Ministrisë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Financave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dhe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Ekonomisë</a:t>
            </a:r>
            <a:r>
              <a:rPr lang="en-US" sz="2000" dirty="0" smtClean="0">
                <a:latin typeface="Times New Roman" pitchFamily="18" charset="0"/>
                <a:cs typeface="Times New Roman" pitchFamily="18" charset="0"/>
              </a:rPr>
              <a:t>, ka </a:t>
            </a:r>
            <a:r>
              <a:rPr lang="en-US" sz="2000" dirty="0" err="1" smtClean="0">
                <a:latin typeface="Times New Roman" pitchFamily="18" charset="0"/>
                <a:cs typeface="Times New Roman" pitchFamily="18" charset="0"/>
              </a:rPr>
              <a:t>ndjekur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verifikimin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ligjshërisë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Vendimeve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të</a:t>
            </a:r>
            <a:r>
              <a:rPr lang="en-US" sz="2000" dirty="0" smtClean="0">
                <a:latin typeface="Times New Roman" pitchFamily="18" charset="0"/>
                <a:cs typeface="Times New Roman" pitchFamily="18" charset="0"/>
              </a:rPr>
              <a:t> KB </a:t>
            </a:r>
            <a:r>
              <a:rPr lang="en-US" sz="2000" dirty="0" err="1" smtClean="0">
                <a:latin typeface="Times New Roman" pitchFamily="18" charset="0"/>
                <a:cs typeface="Times New Roman" pitchFamily="18" charset="0"/>
              </a:rPr>
              <a:t>për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miratimin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dhe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zbatimin</a:t>
            </a:r>
            <a:r>
              <a:rPr lang="en-US" sz="2000" dirty="0" smtClean="0">
                <a:latin typeface="Times New Roman" pitchFamily="18" charset="0"/>
                <a:cs typeface="Times New Roman" pitchFamily="18" charset="0"/>
              </a:rPr>
              <a:t> e </a:t>
            </a:r>
            <a:r>
              <a:rPr lang="en-US" sz="2000" dirty="0" err="1" smtClean="0">
                <a:latin typeface="Times New Roman" pitchFamily="18" charset="0"/>
                <a:cs typeface="Times New Roman" pitchFamily="18" charset="0"/>
              </a:rPr>
              <a:t>buxheteve</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vendore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gjatë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gjithë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periudhës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ushtrimore</a:t>
            </a:r>
            <a:r>
              <a:rPr lang="en-US" sz="1800" dirty="0" smtClean="0"/>
              <a:t>.</a:t>
            </a:r>
            <a:endParaRPr lang="en-US" sz="1800" dirty="0"/>
          </a:p>
        </p:txBody>
      </p:sp>
    </p:spTree>
    <p:extLst>
      <p:ext uri="{BB962C8B-B14F-4D97-AF65-F5344CB8AC3E}">
        <p14:creationId xmlns:p14="http://schemas.microsoft.com/office/powerpoint/2010/main" val="21616725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cs typeface="Times New Roman" pitchFamily="18" charset="0"/>
              </a:rPr>
              <a:t>ANKESA TË QYTETARËVE</a:t>
            </a:r>
            <a:endParaRPr lang="en-US" sz="2800" b="1" dirty="0"/>
          </a:p>
        </p:txBody>
      </p:sp>
      <p:sp>
        <p:nvSpPr>
          <p:cNvPr id="3" name="Content Placeholder 2"/>
          <p:cNvSpPr>
            <a:spLocks noGrp="1"/>
          </p:cNvSpPr>
          <p:nvPr>
            <p:ph idx="1"/>
          </p:nvPr>
        </p:nvSpPr>
        <p:spPr>
          <a:xfrm>
            <a:off x="228600" y="1295400"/>
            <a:ext cx="8839200" cy="5105400"/>
          </a:xfrm>
        </p:spPr>
        <p:style>
          <a:lnRef idx="3">
            <a:schemeClr val="lt1"/>
          </a:lnRef>
          <a:fillRef idx="1">
            <a:schemeClr val="accent1"/>
          </a:fillRef>
          <a:effectRef idx="1">
            <a:schemeClr val="accent1"/>
          </a:effectRef>
          <a:fontRef idx="minor">
            <a:schemeClr val="lt1"/>
          </a:fontRef>
        </p:style>
        <p:txBody>
          <a:bodyPr>
            <a:normAutofit fontScale="70000" lnSpcReduction="20000"/>
          </a:bodyPr>
          <a:lstStyle/>
          <a:p>
            <a:pPr algn="just">
              <a:buNone/>
            </a:pPr>
            <a:r>
              <a:rPr lang="en-US" sz="3600" dirty="0" smtClean="0"/>
              <a:t>      </a:t>
            </a:r>
            <a:r>
              <a:rPr lang="sq-AL" sz="3600" dirty="0" smtClean="0"/>
              <a:t>Gjatë vitit 202</a:t>
            </a:r>
            <a:r>
              <a:rPr lang="en-US" sz="3600" dirty="0"/>
              <a:t>3</a:t>
            </a:r>
            <a:r>
              <a:rPr lang="sq-AL" sz="3600" dirty="0" smtClean="0"/>
              <a:t> në Institucionin e Prefektit të Qarkut Elbasan kanë paraqitur </a:t>
            </a:r>
            <a:r>
              <a:rPr lang="en-US" sz="3600" dirty="0" smtClean="0"/>
              <a:t>71 </a:t>
            </a:r>
            <a:r>
              <a:rPr lang="sq-AL" sz="3600" dirty="0" smtClean="0"/>
              <a:t>ankes</a:t>
            </a:r>
            <a:r>
              <a:rPr lang="en-US" sz="3600" dirty="0" smtClean="0"/>
              <a:t>a</a:t>
            </a:r>
            <a:r>
              <a:rPr lang="sq-AL" sz="3600" dirty="0" smtClean="0"/>
              <a:t> ose kërkes</a:t>
            </a:r>
            <a:r>
              <a:rPr lang="en-US" sz="3600" dirty="0" smtClean="0"/>
              <a:t>a  42 </a:t>
            </a:r>
            <a:r>
              <a:rPr lang="en-US" sz="3600" dirty="0" err="1" smtClean="0"/>
              <a:t>më</a:t>
            </a:r>
            <a:r>
              <a:rPr lang="en-US" sz="3600" dirty="0" smtClean="0"/>
              <a:t> </a:t>
            </a:r>
            <a:r>
              <a:rPr lang="en-US" sz="3600" dirty="0" err="1" smtClean="0"/>
              <a:t>tepër</a:t>
            </a:r>
            <a:r>
              <a:rPr lang="en-US" sz="3600" dirty="0" smtClean="0"/>
              <a:t> se </a:t>
            </a:r>
            <a:r>
              <a:rPr lang="en-US" sz="3600" dirty="0" err="1" smtClean="0"/>
              <a:t>një</a:t>
            </a:r>
            <a:r>
              <a:rPr lang="en-US" sz="3600" dirty="0" smtClean="0"/>
              <a:t> </a:t>
            </a:r>
            <a:r>
              <a:rPr lang="en-US" sz="3600" dirty="0" err="1" smtClean="0"/>
              <a:t>vit</a:t>
            </a:r>
            <a:r>
              <a:rPr lang="en-US" sz="3600" dirty="0" smtClean="0"/>
              <a:t> </a:t>
            </a:r>
            <a:r>
              <a:rPr lang="en-US" sz="3600" dirty="0" err="1" smtClean="0"/>
              <a:t>më</a:t>
            </a:r>
            <a:r>
              <a:rPr lang="en-US" sz="3600" dirty="0" smtClean="0"/>
              <a:t> </a:t>
            </a:r>
            <a:r>
              <a:rPr lang="en-US" sz="3600" dirty="0" err="1" smtClean="0"/>
              <a:t>parë</a:t>
            </a:r>
            <a:r>
              <a:rPr lang="en-US" sz="3600" dirty="0" smtClean="0"/>
              <a:t>, </a:t>
            </a:r>
            <a:r>
              <a:rPr lang="en-US" sz="3600" dirty="0" err="1" smtClean="0"/>
              <a:t>të</a:t>
            </a:r>
            <a:r>
              <a:rPr lang="en-US" sz="3600" dirty="0" smtClean="0"/>
              <a:t> </a:t>
            </a:r>
            <a:r>
              <a:rPr lang="en-US" sz="3600" dirty="0" err="1" smtClean="0"/>
              <a:t>drejtuar</a:t>
            </a:r>
            <a:r>
              <a:rPr lang="en-US" sz="3600" dirty="0" smtClean="0"/>
              <a:t> </a:t>
            </a:r>
            <a:r>
              <a:rPr lang="en-US" sz="3600" dirty="0" err="1" smtClean="0"/>
              <a:t>nga</a:t>
            </a:r>
            <a:r>
              <a:rPr lang="sq-AL" sz="3600" dirty="0" smtClean="0"/>
              <a:t> subjekte fizik ose juridik. Ankesat ose kërkesat kanë qenë të natyrave të ndryshme si:</a:t>
            </a:r>
            <a:endParaRPr lang="en-US" sz="3600" dirty="0" smtClean="0"/>
          </a:p>
          <a:p>
            <a:pPr lvl="0" algn="just"/>
            <a:r>
              <a:rPr lang="sq-AL" sz="3600" dirty="0" smtClean="0"/>
              <a:t>Kërkesa për punësim</a:t>
            </a:r>
            <a:endParaRPr lang="en-US" sz="3600" dirty="0" smtClean="0"/>
          </a:p>
          <a:p>
            <a:pPr lvl="0" algn="just"/>
            <a:r>
              <a:rPr lang="sq-AL" sz="3600" dirty="0" smtClean="0"/>
              <a:t>Kërkesa për përfshirje në progamet e strehimit social</a:t>
            </a:r>
            <a:endParaRPr lang="en-US" sz="3600" dirty="0" smtClean="0"/>
          </a:p>
          <a:p>
            <a:pPr lvl="0" algn="just"/>
            <a:r>
              <a:rPr lang="sq-AL" sz="3600" dirty="0" smtClean="0"/>
              <a:t>Lirim rruge</a:t>
            </a:r>
            <a:endParaRPr lang="en-US" sz="3600" dirty="0" smtClean="0"/>
          </a:p>
          <a:p>
            <a:pPr lvl="0" algn="just"/>
            <a:r>
              <a:rPr lang="sq-AL" sz="3600" dirty="0" smtClean="0"/>
              <a:t>Mosveprim ose veprime në kundërshtim me ligjin të degëve territoriale ose të organeve të vetëqeverisjes vendore</a:t>
            </a:r>
            <a:endParaRPr lang="en-US" sz="3600" dirty="0" smtClean="0"/>
          </a:p>
          <a:p>
            <a:pPr lvl="0" algn="just"/>
            <a:r>
              <a:rPr lang="sq-AL" sz="3600" dirty="0" smtClean="0"/>
              <a:t>Informacion në lidhje me vendime të KVVTP</a:t>
            </a:r>
            <a:endParaRPr lang="en-US" sz="3600" dirty="0" smtClean="0"/>
          </a:p>
          <a:p>
            <a:pPr lvl="0" algn="just"/>
            <a:r>
              <a:rPr lang="sq-AL" sz="3600" dirty="0" smtClean="0"/>
              <a:t>Ankesa për vendime të Këshillit të Bashkisë</a:t>
            </a:r>
          </a:p>
          <a:p>
            <a:pPr algn="just"/>
            <a:r>
              <a:rPr lang="sq-AL" sz="3600" dirty="0" smtClean="0">
                <a:cs typeface="Times New Roman" pitchFamily="18" charset="0"/>
              </a:rPr>
              <a:t>Kërkesat/ankesat janë trajtuar nga sektorët në bazë të natyrës së problemit. </a:t>
            </a:r>
          </a:p>
          <a:p>
            <a:pPr algn="just">
              <a:buNone/>
            </a:pPr>
            <a:endParaRPr lang="sq-AL" sz="3600" dirty="0" smtClean="0"/>
          </a:p>
          <a:p>
            <a:pPr>
              <a:buNone/>
            </a:pPr>
            <a:endParaRPr lang="en-US" dirty="0"/>
          </a:p>
        </p:txBody>
      </p:sp>
    </p:spTree>
    <p:extLst>
      <p:ext uri="{BB962C8B-B14F-4D97-AF65-F5344CB8AC3E}">
        <p14:creationId xmlns:p14="http://schemas.microsoft.com/office/powerpoint/2010/main" val="1663857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t>REKRUTIMET</a:t>
            </a:r>
            <a:endParaRPr lang="en-US" sz="2800" b="1" dirty="0"/>
          </a:p>
        </p:txBody>
      </p:sp>
      <p:sp>
        <p:nvSpPr>
          <p:cNvPr id="3" name="Content Placeholder 2"/>
          <p:cNvSpPr>
            <a:spLocks noGrp="1"/>
          </p:cNvSpPr>
          <p:nvPr>
            <p:ph idx="1"/>
          </p:nvPr>
        </p:nvSpPr>
        <p:spPr>
          <a:xfrm>
            <a:off x="228600" y="838200"/>
            <a:ext cx="8763000" cy="5791200"/>
          </a:xfrm>
        </p:spPr>
        <p:style>
          <a:lnRef idx="3">
            <a:schemeClr val="lt1"/>
          </a:lnRef>
          <a:fillRef idx="1">
            <a:schemeClr val="accent1"/>
          </a:fillRef>
          <a:effectRef idx="1">
            <a:schemeClr val="accent1"/>
          </a:effectRef>
          <a:fontRef idx="minor">
            <a:schemeClr val="lt1"/>
          </a:fontRef>
        </p:style>
        <p:txBody>
          <a:bodyPr>
            <a:normAutofit fontScale="47500" lnSpcReduction="20000"/>
          </a:bodyPr>
          <a:lstStyle/>
          <a:p>
            <a:pPr algn="just">
              <a:buNone/>
            </a:pPr>
            <a:r>
              <a:rPr lang="en-US" sz="3400" dirty="0" smtClean="0"/>
              <a:t> </a:t>
            </a:r>
            <a:r>
              <a:rPr lang="en-US" sz="3400" dirty="0" smtClean="0">
                <a:latin typeface="Times New Roman" pitchFamily="18" charset="0"/>
                <a:cs typeface="Times New Roman" pitchFamily="18" charset="0"/>
              </a:rPr>
              <a:t>G</a:t>
            </a:r>
            <a:r>
              <a:rPr lang="sq-AL" sz="3400" dirty="0" smtClean="0">
                <a:latin typeface="Times New Roman" pitchFamily="18" charset="0"/>
                <a:cs typeface="Times New Roman" pitchFamily="18" charset="0"/>
              </a:rPr>
              <a:t>jatë vitit 202</a:t>
            </a:r>
            <a:r>
              <a:rPr lang="en-US" sz="3400" dirty="0">
                <a:latin typeface="Times New Roman" pitchFamily="18" charset="0"/>
                <a:cs typeface="Times New Roman" pitchFamily="18" charset="0"/>
              </a:rPr>
              <a:t>3</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janë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kryer</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procedurat</a:t>
            </a:r>
            <a:r>
              <a:rPr lang="en-US" sz="3400" dirty="0" smtClean="0">
                <a:latin typeface="Times New Roman" pitchFamily="18" charset="0"/>
                <a:cs typeface="Times New Roman" pitchFamily="18" charset="0"/>
              </a:rPr>
              <a:t> e </a:t>
            </a:r>
            <a:r>
              <a:rPr lang="en-US" sz="3400" dirty="0" err="1" smtClean="0">
                <a:latin typeface="Times New Roman" pitchFamily="18" charset="0"/>
                <a:cs typeface="Times New Roman" pitchFamily="18" charset="0"/>
              </a:rPr>
              <a:t>rekrutimit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dhe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janë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plotësuar</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këto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pozicione</a:t>
            </a:r>
            <a:r>
              <a:rPr lang="en-US" sz="3400" dirty="0" smtClean="0">
                <a:latin typeface="Times New Roman" pitchFamily="18" charset="0"/>
                <a:cs typeface="Times New Roman" pitchFamily="18" charset="0"/>
              </a:rPr>
              <a:t> :</a:t>
            </a:r>
          </a:p>
          <a:p>
            <a:pPr lvl="0" algn="just"/>
            <a:r>
              <a:rPr lang="en-US" sz="3400" dirty="0">
                <a:latin typeface="Times New Roman" pitchFamily="18" charset="0"/>
                <a:cs typeface="Times New Roman" pitchFamily="18" charset="0"/>
              </a:rPr>
              <a:t>2</a:t>
            </a:r>
            <a:r>
              <a:rPr lang="sq-AL"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Specialistë</a:t>
            </a:r>
            <a:r>
              <a:rPr lang="sq-AL" sz="3400" dirty="0" smtClean="0">
                <a:latin typeface="Times New Roman" pitchFamily="18" charset="0"/>
                <a:cs typeface="Times New Roman" pitchFamily="18" charset="0"/>
              </a:rPr>
              <a:t> (Sekto</a:t>
            </a:r>
            <a:r>
              <a:rPr lang="en-US" sz="3400" dirty="0" smtClean="0">
                <a:latin typeface="Times New Roman" pitchFamily="18" charset="0"/>
                <a:cs typeface="Times New Roman" pitchFamily="18" charset="0"/>
              </a:rPr>
              <a:t>r</a:t>
            </a:r>
            <a:r>
              <a:rPr lang="sq-AL" sz="3400" dirty="0" smtClean="0">
                <a:latin typeface="Times New Roman" pitchFamily="18" charset="0"/>
                <a:cs typeface="Times New Roman" pitchFamily="18" charset="0"/>
              </a:rPr>
              <a:t>it 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Financës</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dhe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Shërbimeve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Mbështetëse</a:t>
            </a:r>
            <a:r>
              <a:rPr lang="sq-AL" sz="3400" dirty="0" smtClean="0">
                <a:latin typeface="Times New Roman" pitchFamily="18" charset="0"/>
                <a:cs typeface="Times New Roman" pitchFamily="18" charset="0"/>
              </a:rPr>
              <a:t>)</a:t>
            </a:r>
            <a:endParaRPr lang="en-US" sz="3400" dirty="0" smtClean="0">
              <a:latin typeface="Times New Roman" pitchFamily="18" charset="0"/>
              <a:cs typeface="Times New Roman" pitchFamily="18" charset="0"/>
            </a:endParaRPr>
          </a:p>
          <a:p>
            <a:pPr lvl="0" algn="just"/>
            <a:r>
              <a:rPr lang="en-US" sz="3400" dirty="0" smtClean="0">
                <a:latin typeface="Times New Roman" pitchFamily="18" charset="0"/>
                <a:cs typeface="Times New Roman" pitchFamily="18" charset="0"/>
              </a:rPr>
              <a:t>1</a:t>
            </a:r>
            <a:r>
              <a:rPr lang="sq-AL" sz="3400" dirty="0" smtClean="0">
                <a:latin typeface="Times New Roman" pitchFamily="18" charset="0"/>
                <a:cs typeface="Times New Roman" pitchFamily="18" charset="0"/>
              </a:rPr>
              <a:t> Specialist (Specialis</a:t>
            </a:r>
            <a:r>
              <a:rPr lang="en-US" sz="3400" dirty="0" smtClean="0">
                <a:latin typeface="Times New Roman" pitchFamily="18" charset="0"/>
                <a:cs typeface="Times New Roman" pitchFamily="18" charset="0"/>
              </a:rPr>
              <a:t>t </a:t>
            </a:r>
            <a:r>
              <a:rPr lang="en-US" sz="3400" dirty="0" err="1" smtClean="0">
                <a:latin typeface="Times New Roman" pitchFamily="18" charset="0"/>
                <a:cs typeface="Times New Roman" pitchFamily="18" charset="0"/>
              </a:rPr>
              <a:t>Emergjencash</a:t>
            </a:r>
            <a:r>
              <a:rPr lang="sq-AL" sz="3400" dirty="0" smtClean="0">
                <a:latin typeface="Times New Roman" pitchFamily="18" charset="0"/>
                <a:cs typeface="Times New Roman" pitchFamily="18" charset="0"/>
              </a:rPr>
              <a:t>)</a:t>
            </a:r>
            <a:endParaRPr lang="en-US" sz="3400" dirty="0" smtClean="0">
              <a:latin typeface="Times New Roman" pitchFamily="18" charset="0"/>
              <a:cs typeface="Times New Roman" pitchFamily="18" charset="0"/>
            </a:endParaRPr>
          </a:p>
          <a:p>
            <a:pPr lvl="0" algn="just"/>
            <a:r>
              <a:rPr lang="en-US" sz="3400" dirty="0" smtClean="0">
                <a:latin typeface="Times New Roman" pitchFamily="18" charset="0"/>
                <a:cs typeface="Times New Roman" pitchFamily="18" charset="0"/>
              </a:rPr>
              <a:t>1 Specialist (</a:t>
            </a:r>
            <a:r>
              <a:rPr lang="en-US" sz="3400" dirty="0" err="1" smtClean="0">
                <a:latin typeface="Times New Roman" pitchFamily="18" charset="0"/>
                <a:cs typeface="Times New Roman" pitchFamily="18" charset="0"/>
              </a:rPr>
              <a:t>Sektori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Juridik</a:t>
            </a:r>
            <a:r>
              <a:rPr lang="en-US" sz="3400" dirty="0" smtClean="0">
                <a:latin typeface="Times New Roman" pitchFamily="18" charset="0"/>
                <a:cs typeface="Times New Roman" pitchFamily="18" charset="0"/>
              </a:rPr>
              <a:t>)</a:t>
            </a:r>
          </a:p>
          <a:p>
            <a:pPr lvl="0" algn="just"/>
            <a:r>
              <a:rPr lang="en-US" sz="3400" dirty="0" smtClean="0">
                <a:latin typeface="Times New Roman" pitchFamily="18" charset="0"/>
                <a:cs typeface="Times New Roman" pitchFamily="18" charset="0"/>
              </a:rPr>
              <a:t>1 Specialist (</a:t>
            </a:r>
            <a:r>
              <a:rPr lang="en-US" sz="3400" dirty="0" err="1" smtClean="0">
                <a:latin typeface="Times New Roman" pitchFamily="18" charset="0"/>
                <a:cs typeface="Times New Roman" pitchFamily="18" charset="0"/>
              </a:rPr>
              <a:t>Sektori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Zhvillimit</a:t>
            </a:r>
            <a:r>
              <a:rPr lang="en-US" sz="3400" dirty="0" smtClean="0">
                <a:latin typeface="Times New Roman" pitchFamily="18" charset="0"/>
                <a:cs typeface="Times New Roman" pitchFamily="18" charset="0"/>
              </a:rPr>
              <a:t> Urban)</a:t>
            </a:r>
          </a:p>
          <a:p>
            <a:pPr lvl="0" algn="just"/>
            <a:r>
              <a:rPr lang="en-US" sz="3400" dirty="0">
                <a:latin typeface="Times New Roman" pitchFamily="18" charset="0"/>
                <a:cs typeface="Times New Roman" pitchFamily="18" charset="0"/>
              </a:rPr>
              <a:t>2</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Nënprefekt</a:t>
            </a:r>
            <a:endParaRPr lang="en-US" sz="3400" dirty="0" smtClean="0">
              <a:latin typeface="Times New Roman" pitchFamily="18" charset="0"/>
              <a:cs typeface="Times New Roman" pitchFamily="18" charset="0"/>
            </a:endParaRPr>
          </a:p>
          <a:p>
            <a:pPr lvl="0" algn="just"/>
            <a:r>
              <a:rPr lang="en-US" sz="3400" dirty="0" smtClean="0">
                <a:latin typeface="Times New Roman" pitchFamily="18" charset="0"/>
                <a:cs typeface="Times New Roman" pitchFamily="18" charset="0"/>
              </a:rPr>
              <a:t>1 </a:t>
            </a:r>
            <a:r>
              <a:rPr lang="en-US" sz="3400" dirty="0" err="1" smtClean="0">
                <a:latin typeface="Times New Roman" pitchFamily="18" charset="0"/>
                <a:cs typeface="Times New Roman" pitchFamily="18" charset="0"/>
              </a:rPr>
              <a:t>Shofer</a:t>
            </a:r>
            <a:endParaRPr lang="en-US" sz="3400" dirty="0" smtClean="0">
              <a:latin typeface="Times New Roman" pitchFamily="18" charset="0"/>
              <a:cs typeface="Times New Roman" pitchFamily="18" charset="0"/>
            </a:endParaRPr>
          </a:p>
          <a:p>
            <a:pPr algn="just">
              <a:buNone/>
            </a:pPr>
            <a:r>
              <a:rPr lang="sq-AL" sz="3400" dirty="0" smtClean="0">
                <a:latin typeface="Times New Roman" pitchFamily="18" charset="0"/>
                <a:cs typeface="Times New Roman" pitchFamily="18" charset="0"/>
              </a:rPr>
              <a:t> </a:t>
            </a:r>
            <a:endParaRPr lang="en-US" sz="3400" dirty="0" smtClean="0">
              <a:latin typeface="Times New Roman" pitchFamily="18" charset="0"/>
              <a:cs typeface="Times New Roman" pitchFamily="18" charset="0"/>
            </a:endParaRPr>
          </a:p>
          <a:p>
            <a:pPr algn="just">
              <a:buNone/>
            </a:pPr>
            <a:r>
              <a:rPr lang="sq-AL" sz="3400" dirty="0" smtClean="0">
                <a:latin typeface="Times New Roman" pitchFamily="18" charset="0"/>
                <a:cs typeface="Times New Roman" pitchFamily="18" charset="0"/>
              </a:rPr>
              <a:t>Pozicionet vakante në 31.12.202</a:t>
            </a:r>
            <a:r>
              <a:rPr lang="en-US" sz="3400" dirty="0" smtClean="0">
                <a:latin typeface="Times New Roman" pitchFamily="18" charset="0"/>
                <a:cs typeface="Times New Roman" pitchFamily="18" charset="0"/>
              </a:rPr>
              <a:t>2</a:t>
            </a:r>
            <a:r>
              <a:rPr lang="sq-AL"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janë</a:t>
            </a:r>
            <a:r>
              <a:rPr lang="en-US" sz="3400" dirty="0" smtClean="0">
                <a:latin typeface="Times New Roman" pitchFamily="18" charset="0"/>
                <a:cs typeface="Times New Roman" pitchFamily="18" charset="0"/>
              </a:rPr>
              <a:t> 3</a:t>
            </a:r>
            <a:r>
              <a:rPr lang="sq-AL" sz="3400" dirty="0" smtClean="0">
                <a:latin typeface="Times New Roman" pitchFamily="18" charset="0"/>
                <a:cs typeface="Times New Roman" pitchFamily="18" charset="0"/>
              </a:rPr>
              <a:t>, të gjitha nga funksione të Shërbimit Civil, më konkretisht:</a:t>
            </a:r>
            <a:endParaRPr lang="en-US" sz="3400" dirty="0" smtClean="0">
              <a:latin typeface="Times New Roman" pitchFamily="18" charset="0"/>
              <a:cs typeface="Times New Roman" pitchFamily="18" charset="0"/>
            </a:endParaRPr>
          </a:p>
          <a:p>
            <a:pPr lvl="0"/>
            <a:r>
              <a:rPr lang="sq-AL" sz="3400" dirty="0">
                <a:latin typeface="Times New Roman" pitchFamily="18" charset="0"/>
                <a:cs typeface="Times New Roman" pitchFamily="18" charset="0"/>
              </a:rPr>
              <a:t>1 Sekretar i </a:t>
            </a:r>
            <a:r>
              <a:rPr lang="sq-AL" sz="3400" dirty="0" smtClean="0">
                <a:latin typeface="Times New Roman" pitchFamily="18" charset="0"/>
                <a:cs typeface="Times New Roman" pitchFamily="18" charset="0"/>
              </a:rPr>
              <a:t>Përgjithshëm</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është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në</a:t>
            </a:r>
            <a:r>
              <a:rPr lang="en-US" sz="3400" dirty="0" smtClean="0">
                <a:latin typeface="Times New Roman" pitchFamily="18" charset="0"/>
                <a:cs typeface="Times New Roman" pitchFamily="18" charset="0"/>
              </a:rPr>
              <a:t> process </a:t>
            </a:r>
            <a:r>
              <a:rPr lang="en-US" sz="3400" dirty="0" err="1" smtClean="0">
                <a:latin typeface="Times New Roman" pitchFamily="18" charset="0"/>
                <a:cs typeface="Times New Roman" pitchFamily="18" charset="0"/>
              </a:rPr>
              <a:t>rekrutimi</a:t>
            </a:r>
            <a:r>
              <a:rPr lang="en-US" sz="3400" dirty="0" smtClean="0">
                <a:latin typeface="Times New Roman" pitchFamily="18" charset="0"/>
                <a:cs typeface="Times New Roman" pitchFamily="18" charset="0"/>
              </a:rPr>
              <a:t>)</a:t>
            </a:r>
            <a:endParaRPr lang="en-US" sz="3400" dirty="0">
              <a:latin typeface="Times New Roman" pitchFamily="18" charset="0"/>
              <a:cs typeface="Times New Roman" pitchFamily="18" charset="0"/>
            </a:endParaRPr>
          </a:p>
          <a:p>
            <a:pPr lvl="0"/>
            <a:r>
              <a:rPr lang="sq-AL" sz="3400" dirty="0">
                <a:latin typeface="Times New Roman" pitchFamily="18" charset="0"/>
                <a:cs typeface="Times New Roman" pitchFamily="18" charset="0"/>
              </a:rPr>
              <a:t>1 Përgjegjës Sektori (Përgjegjësi i Sektorit të Monitorimit të Kompetencave Vendore dhe Funksioneve të Deleguara)</a:t>
            </a:r>
            <a:endParaRPr lang="en-US" sz="3400" dirty="0">
              <a:latin typeface="Times New Roman" pitchFamily="18" charset="0"/>
              <a:cs typeface="Times New Roman" pitchFamily="18" charset="0"/>
            </a:endParaRPr>
          </a:p>
          <a:p>
            <a:pPr lvl="0"/>
            <a:r>
              <a:rPr lang="sq-AL" sz="3400" dirty="0">
                <a:latin typeface="Times New Roman" pitchFamily="18" charset="0"/>
                <a:cs typeface="Times New Roman" pitchFamily="18" charset="0"/>
              </a:rPr>
              <a:t>1 Specialist (Specialist të Sektorit të Monitorimit të Kompetencave Vendore dhe Funksioneve të Deleguara)</a:t>
            </a:r>
            <a:endParaRPr lang="en-US" sz="3400" dirty="0">
              <a:latin typeface="Times New Roman" pitchFamily="18" charset="0"/>
              <a:cs typeface="Times New Roman" pitchFamily="18" charset="0"/>
            </a:endParaRPr>
          </a:p>
          <a:p>
            <a:pPr algn="just">
              <a:buNone/>
            </a:pPr>
            <a:endParaRPr lang="en-US" sz="3400" dirty="0">
              <a:latin typeface="Times New Roman" pitchFamily="18" charset="0"/>
              <a:cs typeface="Times New Roman" pitchFamily="18" charset="0"/>
            </a:endParaRPr>
          </a:p>
          <a:p>
            <a:pPr lvl="0" algn="just">
              <a:buNone/>
            </a:pPr>
            <a:r>
              <a:rPr lang="en-US" sz="3400" dirty="0" err="1" smtClean="0">
                <a:latin typeface="Times New Roman" pitchFamily="18" charset="0"/>
                <a:cs typeface="Times New Roman" pitchFamily="18" charset="0"/>
              </a:rPr>
              <a:t>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gjitha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emërimet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dhe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lirimet</a:t>
            </a:r>
            <a:r>
              <a:rPr lang="en-US" sz="3400" dirty="0" smtClean="0">
                <a:latin typeface="Times New Roman" pitchFamily="18" charset="0"/>
                <a:cs typeface="Times New Roman" pitchFamily="18" charset="0"/>
              </a:rPr>
              <a:t> e </a:t>
            </a:r>
            <a:r>
              <a:rPr lang="en-US" sz="3400" dirty="0" err="1" smtClean="0">
                <a:latin typeface="Times New Roman" pitchFamily="18" charset="0"/>
                <a:cs typeface="Times New Roman" pitchFamily="18" charset="0"/>
              </a:rPr>
              <a:t>punonjësve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institucionit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janë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pasqyruar</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sistemin</a:t>
            </a:r>
            <a:endParaRPr lang="en-US" sz="3400" dirty="0" smtClean="0">
              <a:latin typeface="Times New Roman" pitchFamily="18" charset="0"/>
              <a:cs typeface="Times New Roman" pitchFamily="18" charset="0"/>
            </a:endParaRPr>
          </a:p>
          <a:p>
            <a:pPr lvl="0" algn="just">
              <a:buNone/>
            </a:pPr>
            <a:r>
              <a:rPr lang="en-US" sz="3400" dirty="0" smtClean="0">
                <a:latin typeface="Times New Roman" pitchFamily="18" charset="0"/>
                <a:cs typeface="Times New Roman" pitchFamily="18" charset="0"/>
              </a:rPr>
              <a:t>HRMIS (</a:t>
            </a:r>
            <a:r>
              <a:rPr lang="en-US" sz="3400" dirty="0" err="1" smtClean="0">
                <a:latin typeface="Times New Roman" pitchFamily="18" charset="0"/>
                <a:cs typeface="Times New Roman" pitchFamily="18" charset="0"/>
              </a:rPr>
              <a:t>Regjistri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Qendror</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Personelit</a:t>
            </a:r>
            <a:r>
              <a:rPr lang="en-US" sz="3400" dirty="0" smtClean="0">
                <a:latin typeface="Times New Roman" pitchFamily="18" charset="0"/>
                <a:cs typeface="Times New Roman" pitchFamily="18" charset="0"/>
              </a:rPr>
              <a:t>), me </a:t>
            </a:r>
            <a:r>
              <a:rPr lang="en-US" sz="3400" dirty="0" err="1" smtClean="0">
                <a:latin typeface="Times New Roman" pitchFamily="18" charset="0"/>
                <a:cs typeface="Times New Roman" pitchFamily="18" charset="0"/>
              </a:rPr>
              <a:t>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gjitha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dhënat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profesionale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dhe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teknike</a:t>
            </a:r>
            <a:endParaRPr lang="en-US" sz="3400" dirty="0" smtClean="0">
              <a:latin typeface="Times New Roman" pitchFamily="18" charset="0"/>
              <a:cs typeface="Times New Roman" pitchFamily="18" charset="0"/>
            </a:endParaRPr>
          </a:p>
          <a:p>
            <a:pPr lvl="0" algn="just">
              <a:buNone/>
            </a:pPr>
            <a:r>
              <a:rPr lang="en-US" sz="3400" dirty="0" err="1" smtClean="0">
                <a:latin typeface="Times New Roman" pitchFamily="18" charset="0"/>
                <a:cs typeface="Times New Roman" pitchFamily="18" charset="0"/>
              </a:rPr>
              <a:t>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gjithësecilit</a:t>
            </a:r>
            <a:r>
              <a:rPr lang="en-US" sz="3400" dirty="0" smtClean="0">
                <a:latin typeface="Times New Roman" pitchFamily="18" charset="0"/>
                <a:cs typeface="Times New Roman" pitchFamily="18" charset="0"/>
              </a:rPr>
              <a:t>. </a:t>
            </a:r>
            <a:r>
              <a:rPr lang="en-US" sz="3400" dirty="0" err="1">
                <a:latin typeface="Times New Roman" pitchFamily="18" charset="0"/>
                <a:cs typeface="Times New Roman" pitchFamily="18" charset="0"/>
              </a:rPr>
              <a:t>Ë</a:t>
            </a:r>
            <a:r>
              <a:rPr lang="en-US" sz="3400" dirty="0" err="1" smtClean="0">
                <a:latin typeface="Times New Roman" pitchFamily="18" charset="0"/>
                <a:cs typeface="Times New Roman" pitchFamily="18" charset="0"/>
              </a:rPr>
              <a:t>shtë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informuar</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Ministria</a:t>
            </a:r>
            <a:r>
              <a:rPr lang="en-US" sz="3400" dirty="0" smtClean="0">
                <a:latin typeface="Times New Roman" pitchFamily="18" charset="0"/>
                <a:cs typeface="Times New Roman" pitchFamily="18" charset="0"/>
              </a:rPr>
              <a:t> e </a:t>
            </a:r>
            <a:r>
              <a:rPr lang="en-US" sz="3400" dirty="0" err="1" smtClean="0">
                <a:latin typeface="Times New Roman" pitchFamily="18" charset="0"/>
                <a:cs typeface="Times New Roman" pitchFamily="18" charset="0"/>
              </a:rPr>
              <a:t>Brendshme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dhe</a:t>
            </a:r>
            <a:r>
              <a:rPr lang="en-US" sz="3400" dirty="0" smtClean="0">
                <a:latin typeface="Times New Roman" pitchFamily="18" charset="0"/>
                <a:cs typeface="Times New Roman" pitchFamily="18" charset="0"/>
              </a:rPr>
              <a:t> DAP-</a:t>
            </a:r>
            <a:r>
              <a:rPr lang="en-US" sz="3400" dirty="0" err="1" smtClean="0">
                <a:latin typeface="Times New Roman" pitchFamily="18" charset="0"/>
                <a:cs typeface="Times New Roman" pitchFamily="18" charset="0"/>
              </a:rPr>
              <a:t>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për</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çdo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lëvizje</a:t>
            </a:r>
            <a:endParaRPr lang="en-US" sz="3400" dirty="0" smtClean="0">
              <a:latin typeface="Times New Roman" pitchFamily="18" charset="0"/>
              <a:cs typeface="Times New Roman" pitchFamily="18" charset="0"/>
            </a:endParaRPr>
          </a:p>
          <a:p>
            <a:pPr lvl="0" algn="just">
              <a:buNone/>
            </a:pPr>
            <a:r>
              <a:rPr lang="en-US" sz="3400" dirty="0" err="1" smtClean="0">
                <a:latin typeface="Times New Roman" pitchFamily="18" charset="0"/>
                <a:cs typeface="Times New Roman" pitchFamily="18" charset="0"/>
              </a:rPr>
              <a:t>të</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punonjësve</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emërimet</a:t>
            </a:r>
            <a:r>
              <a:rPr lang="en-US" sz="3400" dirty="0" smtClean="0">
                <a:latin typeface="Times New Roman" pitchFamily="18" charset="0"/>
                <a:cs typeface="Times New Roman" pitchFamily="18" charset="0"/>
              </a:rPr>
              <a:t> / </a:t>
            </a:r>
            <a:r>
              <a:rPr lang="en-US" sz="3400" dirty="0" err="1" smtClean="0">
                <a:latin typeface="Times New Roman" pitchFamily="18" charset="0"/>
                <a:cs typeface="Times New Roman" pitchFamily="18" charset="0"/>
              </a:rPr>
              <a:t>lirimet</a:t>
            </a:r>
            <a:r>
              <a:rPr lang="en-US" sz="3400" dirty="0" smtClean="0">
                <a:latin typeface="Times New Roman" pitchFamily="18" charset="0"/>
                <a:cs typeface="Times New Roman" pitchFamily="18" charset="0"/>
              </a:rPr>
              <a:t>).</a:t>
            </a:r>
          </a:p>
          <a:p>
            <a:pPr lvl="0" algn="just">
              <a:buNone/>
            </a:pPr>
            <a:endParaRPr lang="en-US" sz="3400" dirty="0" smtClean="0">
              <a:latin typeface="Times New Roman" pitchFamily="18" charset="0"/>
              <a:cs typeface="Times New Roman" pitchFamily="18" charset="0"/>
            </a:endParaRPr>
          </a:p>
          <a:p>
            <a:pPr algn="just">
              <a:buNone/>
            </a:pPr>
            <a:r>
              <a:rPr lang="en-US" sz="3400" dirty="0" err="1">
                <a:latin typeface="Times New Roman" pitchFamily="18" charset="0"/>
                <a:cs typeface="Times New Roman" pitchFamily="18" charset="0"/>
              </a:rPr>
              <a:t>Gjatë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vitit</a:t>
            </a:r>
            <a:r>
              <a:rPr lang="en-US" sz="3400" dirty="0">
                <a:latin typeface="Times New Roman" pitchFamily="18" charset="0"/>
                <a:cs typeface="Times New Roman" pitchFamily="18" charset="0"/>
              </a:rPr>
              <a:t> 2023 </a:t>
            </a:r>
            <a:r>
              <a:rPr lang="en-US" sz="3400" dirty="0" err="1">
                <a:latin typeface="Times New Roman" pitchFamily="18" charset="0"/>
                <a:cs typeface="Times New Roman" pitchFamily="18" charset="0"/>
              </a:rPr>
              <a:t>nga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Institucioni</a:t>
            </a:r>
            <a:r>
              <a:rPr lang="en-US" sz="3400" dirty="0">
                <a:latin typeface="Times New Roman" pitchFamily="18" charset="0"/>
                <a:cs typeface="Times New Roman" pitchFamily="18" charset="0"/>
              </a:rPr>
              <a:t> i </a:t>
            </a:r>
            <a:r>
              <a:rPr lang="en-US" sz="3400" dirty="0" err="1">
                <a:latin typeface="Times New Roman" pitchFamily="18" charset="0"/>
                <a:cs typeface="Times New Roman" pitchFamily="18" charset="0"/>
              </a:rPr>
              <a:t>Prefektit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Qarkut</a:t>
            </a:r>
            <a:r>
              <a:rPr lang="en-US" sz="3400" dirty="0">
                <a:latin typeface="Times New Roman" pitchFamily="18" charset="0"/>
                <a:cs typeface="Times New Roman" pitchFamily="18" charset="0"/>
              </a:rPr>
              <a:t> Elbasan </a:t>
            </a:r>
            <a:r>
              <a:rPr lang="en-US" sz="3400" dirty="0" err="1">
                <a:latin typeface="Times New Roman" pitchFamily="18" charset="0"/>
                <a:cs typeface="Times New Roman" pitchFamily="18" charset="0"/>
              </a:rPr>
              <a:t>është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dhënë</a:t>
            </a:r>
            <a:r>
              <a:rPr lang="en-US" sz="3400" dirty="0">
                <a:latin typeface="Times New Roman" pitchFamily="18" charset="0"/>
                <a:cs typeface="Times New Roman" pitchFamily="18" charset="0"/>
              </a:rPr>
              <a:t> 1 </a:t>
            </a:r>
            <a:r>
              <a:rPr lang="en-US" sz="3400" dirty="0" err="1">
                <a:latin typeface="Times New Roman" pitchFamily="18" charset="0"/>
                <a:cs typeface="Times New Roman" pitchFamily="18" charset="0"/>
              </a:rPr>
              <a:t>masë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disiplinore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Shkelje</a:t>
            </a:r>
            <a:r>
              <a:rPr lang="en-US" sz="3400" dirty="0">
                <a:latin typeface="Times New Roman" pitchFamily="18" charset="0"/>
                <a:cs typeface="Times New Roman" pitchFamily="18" charset="0"/>
              </a:rPr>
              <a:t> </a:t>
            </a:r>
            <a:r>
              <a:rPr lang="en-US" sz="3400" dirty="0" smtClean="0">
                <a:latin typeface="Times New Roman" pitchFamily="18" charset="0"/>
                <a:cs typeface="Times New Roman" pitchFamily="18" charset="0"/>
              </a:rPr>
              <a:t>e </a:t>
            </a:r>
            <a:r>
              <a:rPr lang="en-US" sz="3400" dirty="0" err="1" smtClean="0">
                <a:latin typeface="Times New Roman" pitchFamily="18" charset="0"/>
                <a:cs typeface="Times New Roman" pitchFamily="18" charset="0"/>
              </a:rPr>
              <a:t>rendë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pezullim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nga</a:t>
            </a:r>
            <a:r>
              <a:rPr lang="en-US" sz="3400" dirty="0">
                <a:latin typeface="Times New Roman" pitchFamily="18" charset="0"/>
                <a:cs typeface="Times New Roman" pitchFamily="18" charset="0"/>
              </a:rPr>
              <a:t> e </a:t>
            </a:r>
            <a:r>
              <a:rPr lang="en-US" sz="3400" dirty="0" err="1">
                <a:latin typeface="Times New Roman" pitchFamily="18" charset="0"/>
                <a:cs typeface="Times New Roman" pitchFamily="18" charset="0"/>
              </a:rPr>
              <a:t>drejta</a:t>
            </a:r>
            <a:r>
              <a:rPr lang="en-US" sz="3400" dirty="0">
                <a:latin typeface="Times New Roman" pitchFamily="18" charset="0"/>
                <a:cs typeface="Times New Roman" pitchFamily="18" charset="0"/>
              </a:rPr>
              <a:t> e </a:t>
            </a:r>
            <a:r>
              <a:rPr lang="en-US" sz="3400" dirty="0" err="1">
                <a:latin typeface="Times New Roman" pitchFamily="18" charset="0"/>
                <a:cs typeface="Times New Roman" pitchFamily="18" charset="0"/>
              </a:rPr>
              <a:t>ngritjes</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detyrë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përfshirë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rritjen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shkallën</a:t>
            </a:r>
            <a:r>
              <a:rPr lang="en-US" sz="3400" dirty="0">
                <a:latin typeface="Times New Roman" pitchFamily="18" charset="0"/>
                <a:cs typeface="Times New Roman" pitchFamily="18" charset="0"/>
              </a:rPr>
              <a:t> e </a:t>
            </a:r>
            <a:r>
              <a:rPr lang="en-US" sz="3400" dirty="0" err="1">
                <a:latin typeface="Times New Roman" pitchFamily="18" charset="0"/>
                <a:cs typeface="Times New Roman" pitchFamily="18" charset="0"/>
              </a:rPr>
              <a:t>pagës</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për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një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periudhë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një</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vjeçare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për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nëpunësin</a:t>
            </a:r>
            <a:r>
              <a:rPr lang="en-US" sz="3400" dirty="0">
                <a:latin typeface="Times New Roman" pitchFamily="18" charset="0"/>
                <a:cs typeface="Times New Roman" pitchFamily="18" charset="0"/>
              </a:rPr>
              <a:t> civil </a:t>
            </a:r>
            <a:r>
              <a:rPr lang="en-US" sz="3400" dirty="0" err="1">
                <a:latin typeface="Times New Roman" pitchFamily="18" charset="0"/>
                <a:cs typeface="Times New Roman" pitchFamily="18" charset="0"/>
              </a:rPr>
              <a:t>znj</a:t>
            </a:r>
            <a:r>
              <a:rPr lang="en-US" sz="3400" dirty="0">
                <a:latin typeface="Times New Roman" pitchFamily="18" charset="0"/>
                <a:cs typeface="Times New Roman" pitchFamily="18" charset="0"/>
              </a:rPr>
              <a:t>. Lorena </a:t>
            </a:r>
            <a:r>
              <a:rPr lang="en-US" sz="3400" dirty="0" err="1">
                <a:latin typeface="Times New Roman" pitchFamily="18" charset="0"/>
                <a:cs typeface="Times New Roman" pitchFamily="18" charset="0"/>
              </a:rPr>
              <a:t>Balliu</a:t>
            </a:r>
            <a:r>
              <a:rPr lang="en-US" sz="3400" dirty="0">
                <a:latin typeface="Times New Roman" pitchFamily="18" charset="0"/>
                <a:cs typeface="Times New Roman" pitchFamily="18" charset="0"/>
              </a:rPr>
              <a:t>, me </a:t>
            </a:r>
            <a:r>
              <a:rPr lang="en-US" sz="3400" dirty="0" err="1">
                <a:latin typeface="Times New Roman" pitchFamily="18" charset="0"/>
                <a:cs typeface="Times New Roman" pitchFamily="18" charset="0"/>
              </a:rPr>
              <a:t>pozicion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Sekretar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Përgjithshëm</a:t>
            </a:r>
            <a:r>
              <a:rPr lang="en-US" sz="3400" dirty="0">
                <a:latin typeface="Times New Roman" pitchFamily="18" charset="0"/>
                <a:cs typeface="Times New Roman" pitchFamily="18" charset="0"/>
              </a:rPr>
              <a:t>. </a:t>
            </a:r>
          </a:p>
          <a:p>
            <a:pPr lvl="0" algn="just">
              <a:buNone/>
            </a:pPr>
            <a:endParaRPr lang="en-US" sz="3800" dirty="0">
              <a:latin typeface="Times New Roman" pitchFamily="18" charset="0"/>
              <a:cs typeface="Times New Roman" pitchFamily="18" charset="0"/>
            </a:endParaRPr>
          </a:p>
          <a:p>
            <a:pPr lvl="0" algn="just">
              <a:buNone/>
            </a:pPr>
            <a:endParaRPr lang="en-US" sz="3800" dirty="0" smtClean="0"/>
          </a:p>
          <a:p>
            <a:pPr lvl="0" algn="just">
              <a:buNone/>
            </a:pPr>
            <a:endParaRPr lang="en-US" sz="3800" dirty="0"/>
          </a:p>
          <a:p>
            <a:pPr lvl="0" algn="just">
              <a:buNone/>
            </a:pPr>
            <a:endParaRPr lang="en-US" dirty="0" smtClean="0"/>
          </a:p>
          <a:p>
            <a:pPr algn="just">
              <a:buNone/>
            </a:pPr>
            <a:endParaRPr lang="en-US" dirty="0"/>
          </a:p>
        </p:txBody>
      </p:sp>
    </p:spTree>
    <p:extLst>
      <p:ext uri="{BB962C8B-B14F-4D97-AF65-F5344CB8AC3E}">
        <p14:creationId xmlns:p14="http://schemas.microsoft.com/office/powerpoint/2010/main" val="24844753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t>ARSHIVË-PROTOKOLL</a:t>
            </a:r>
            <a:endParaRPr lang="en-US" sz="2800" b="1" dirty="0"/>
          </a:p>
        </p:txBody>
      </p:sp>
      <p:sp>
        <p:nvSpPr>
          <p:cNvPr id="3" name="Content Placeholder 2"/>
          <p:cNvSpPr>
            <a:spLocks noGrp="1"/>
          </p:cNvSpPr>
          <p:nvPr>
            <p:ph idx="1"/>
          </p:nvPr>
        </p:nvSpPr>
        <p:spPr>
          <a:xfrm>
            <a:off x="457200" y="1524000"/>
            <a:ext cx="8229600" cy="5181600"/>
          </a:xfrm>
        </p:spPr>
        <p:style>
          <a:lnRef idx="3">
            <a:schemeClr val="lt1"/>
          </a:lnRef>
          <a:fillRef idx="1">
            <a:schemeClr val="accent1"/>
          </a:fillRef>
          <a:effectRef idx="1">
            <a:schemeClr val="accent1"/>
          </a:effectRef>
          <a:fontRef idx="minor">
            <a:schemeClr val="lt1"/>
          </a:fontRef>
        </p:style>
        <p:txBody>
          <a:bodyPr>
            <a:noAutofit/>
          </a:bodyPr>
          <a:lstStyle/>
          <a:p>
            <a:r>
              <a:rPr lang="en-US" sz="2000" b="1" dirty="0" err="1">
                <a:latin typeface="Times New Roman" pitchFamily="18" charset="0"/>
                <a:cs typeface="Times New Roman" pitchFamily="18" charset="0"/>
              </a:rPr>
              <a:t>Gjatë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vitit</a:t>
            </a:r>
            <a:r>
              <a:rPr lang="en-US" sz="2000" b="1" dirty="0">
                <a:latin typeface="Times New Roman" pitchFamily="18" charset="0"/>
                <a:cs typeface="Times New Roman" pitchFamily="18" charset="0"/>
              </a:rPr>
              <a:t> 2023 </a:t>
            </a:r>
            <a:r>
              <a:rPr lang="en-US" sz="2000" b="1" dirty="0" err="1">
                <a:latin typeface="Times New Roman" pitchFamily="18" charset="0"/>
                <a:cs typeface="Times New Roman" pitchFamily="18" charset="0"/>
              </a:rPr>
              <a:t>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pasur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korespondencë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postën</a:t>
            </a:r>
            <a:r>
              <a:rPr lang="en-US" sz="2000" b="1" dirty="0">
                <a:latin typeface="Times New Roman" pitchFamily="18" charset="0"/>
                <a:cs typeface="Times New Roman" pitchFamily="18" charset="0"/>
              </a:rPr>
              <a:t> 1 253 </a:t>
            </a:r>
            <a:r>
              <a:rPr lang="en-US" sz="2000" b="1" dirty="0" err="1">
                <a:latin typeface="Times New Roman" pitchFamily="18" charset="0"/>
                <a:cs typeface="Times New Roman" pitchFamily="18" charset="0"/>
              </a:rPr>
              <a:t>letërkembime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krahasim</a:t>
            </a:r>
            <a:r>
              <a:rPr lang="en-US" sz="2000" b="1" dirty="0">
                <a:latin typeface="Times New Roman" pitchFamily="18" charset="0"/>
                <a:cs typeface="Times New Roman" pitchFamily="18" charset="0"/>
              </a:rPr>
              <a:t> me </a:t>
            </a:r>
            <a:r>
              <a:rPr lang="en-US" sz="2000" b="1" dirty="0" err="1">
                <a:latin typeface="Times New Roman" pitchFamily="18" charset="0"/>
                <a:cs typeface="Times New Roman" pitchFamily="18" charset="0"/>
              </a:rPr>
              <a:t>vitin</a:t>
            </a:r>
            <a:r>
              <a:rPr lang="en-US" sz="2000" b="1" dirty="0">
                <a:latin typeface="Times New Roman" pitchFamily="18" charset="0"/>
                <a:cs typeface="Times New Roman" pitchFamily="18" charset="0"/>
              </a:rPr>
              <a:t>  2022 </a:t>
            </a:r>
            <a:r>
              <a:rPr lang="en-US" sz="2000" b="1" dirty="0" err="1">
                <a:latin typeface="Times New Roman" pitchFamily="18" charset="0"/>
                <a:cs typeface="Times New Roman" pitchFamily="18" charset="0"/>
              </a:rPr>
              <a:t>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pasur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korespondencë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posten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në</a:t>
            </a:r>
            <a:r>
              <a:rPr lang="en-US" sz="2000" b="1" dirty="0">
                <a:latin typeface="Times New Roman" pitchFamily="18" charset="0"/>
                <a:cs typeface="Times New Roman" pitchFamily="18" charset="0"/>
              </a:rPr>
              <a:t> 1 558, </a:t>
            </a:r>
            <a:r>
              <a:rPr lang="en-US" sz="2000" b="1" dirty="0" err="1">
                <a:latin typeface="Times New Roman" pitchFamily="18" charset="0"/>
                <a:cs typeface="Times New Roman" pitchFamily="18" charset="0"/>
              </a:rPr>
              <a:t>dmth</a:t>
            </a:r>
            <a:r>
              <a:rPr lang="en-US" sz="2000" b="1" dirty="0">
                <a:latin typeface="Times New Roman" pitchFamily="18" charset="0"/>
                <a:cs typeface="Times New Roman" pitchFamily="18" charset="0"/>
              </a:rPr>
              <a:t> 305 </a:t>
            </a:r>
            <a:r>
              <a:rPr lang="en-US" sz="2000" b="1" dirty="0" err="1">
                <a:latin typeface="Times New Roman" pitchFamily="18" charset="0"/>
                <a:cs typeface="Times New Roman" pitchFamily="18" charset="0"/>
              </a:rPr>
              <a:t>letër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shkëmbime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tepër</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b="1" dirty="0" err="1">
                <a:latin typeface="Times New Roman" pitchFamily="18" charset="0"/>
                <a:cs typeface="Times New Roman" pitchFamily="18" charset="0"/>
              </a:rPr>
              <a:t>Urdhëra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Brendshëm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vitin</a:t>
            </a:r>
            <a:r>
              <a:rPr lang="en-US" sz="2000" b="1" dirty="0">
                <a:latin typeface="Times New Roman" pitchFamily="18" charset="0"/>
                <a:cs typeface="Times New Roman" pitchFamily="18" charset="0"/>
              </a:rPr>
              <a:t> 2023 </a:t>
            </a:r>
            <a:r>
              <a:rPr lang="en-US" sz="2000" b="1" dirty="0" err="1">
                <a:latin typeface="Times New Roman" pitchFamily="18" charset="0"/>
                <a:cs typeface="Times New Roman" pitchFamily="18" charset="0"/>
              </a:rPr>
              <a:t>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pasur</a:t>
            </a:r>
            <a:r>
              <a:rPr lang="en-US" sz="2000" b="1" dirty="0">
                <a:latin typeface="Times New Roman" pitchFamily="18" charset="0"/>
                <a:cs typeface="Times New Roman" pitchFamily="18" charset="0"/>
              </a:rPr>
              <a:t> 139 </a:t>
            </a:r>
            <a:r>
              <a:rPr lang="en-US" sz="2000" b="1" dirty="0" err="1">
                <a:latin typeface="Times New Roman" pitchFamily="18" charset="0"/>
                <a:cs typeface="Times New Roman" pitchFamily="18" charset="0"/>
              </a:rPr>
              <a:t>ndërsa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vitin</a:t>
            </a:r>
            <a:r>
              <a:rPr lang="en-US" sz="2000" b="1" dirty="0">
                <a:latin typeface="Times New Roman" pitchFamily="18" charset="0"/>
                <a:cs typeface="Times New Roman" pitchFamily="18" charset="0"/>
              </a:rPr>
              <a:t> 2022 </a:t>
            </a:r>
            <a:r>
              <a:rPr lang="en-US" sz="2000" b="1" dirty="0" err="1">
                <a:latin typeface="Times New Roman" pitchFamily="18" charset="0"/>
                <a:cs typeface="Times New Roman" pitchFamily="18" charset="0"/>
              </a:rPr>
              <a:t>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pasur</a:t>
            </a:r>
            <a:r>
              <a:rPr lang="en-US" sz="2000" b="1" dirty="0">
                <a:latin typeface="Times New Roman" pitchFamily="18" charset="0"/>
                <a:cs typeface="Times New Roman" pitchFamily="18" charset="0"/>
              </a:rPr>
              <a:t> 134 </a:t>
            </a:r>
            <a:r>
              <a:rPr lang="en-US" sz="2000" b="1" dirty="0" err="1">
                <a:latin typeface="Times New Roman" pitchFamily="18" charset="0"/>
                <a:cs typeface="Times New Roman" pitchFamily="18" charset="0"/>
              </a:rPr>
              <a:t>urdhera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krahasim</a:t>
            </a:r>
            <a:r>
              <a:rPr lang="en-US" sz="2000" b="1" dirty="0">
                <a:latin typeface="Times New Roman" pitchFamily="18" charset="0"/>
                <a:cs typeface="Times New Roman" pitchFamily="18" charset="0"/>
              </a:rPr>
              <a:t>  me </a:t>
            </a:r>
            <a:r>
              <a:rPr lang="en-US" sz="2000" b="1" dirty="0" err="1">
                <a:latin typeface="Times New Roman" pitchFamily="18" charset="0"/>
                <a:cs typeface="Times New Roman" pitchFamily="18" charset="0"/>
              </a:rPr>
              <a:t>një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parë</a:t>
            </a:r>
            <a:r>
              <a:rPr lang="en-US" sz="2000" b="1" dirty="0">
                <a:latin typeface="Times New Roman" pitchFamily="18" charset="0"/>
                <a:cs typeface="Times New Roman" pitchFamily="18" charset="0"/>
              </a:rPr>
              <a:t> ,5 </a:t>
            </a:r>
            <a:r>
              <a:rPr lang="en-US" sz="2000" b="1" dirty="0" err="1">
                <a:latin typeface="Times New Roman" pitchFamily="18" charset="0"/>
                <a:cs typeface="Times New Roman" pitchFamily="18" charset="0"/>
              </a:rPr>
              <a:t>urdhëra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shumë</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b="1" dirty="0" err="1">
                <a:latin typeface="Times New Roman" pitchFamily="18" charset="0"/>
                <a:cs typeface="Times New Roman" pitchFamily="18" charset="0"/>
              </a:rPr>
              <a:t>Urdherat</a:t>
            </a:r>
            <a:r>
              <a:rPr lang="en-US" sz="2000" b="1" dirty="0">
                <a:latin typeface="Times New Roman" pitchFamily="18" charset="0"/>
                <a:cs typeface="Times New Roman" pitchFamily="18" charset="0"/>
              </a:rPr>
              <a:t> e </a:t>
            </a:r>
            <a:r>
              <a:rPr lang="en-US" sz="2000" b="1" dirty="0" err="1">
                <a:latin typeface="Times New Roman" pitchFamily="18" charset="0"/>
                <a:cs typeface="Times New Roman" pitchFamily="18" charset="0"/>
              </a:rPr>
              <a:t>brendshëm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janë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karakteri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leje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zakonshme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komisione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komisione</a:t>
            </a:r>
            <a:r>
              <a:rPr lang="en-US" sz="2000" b="1" dirty="0">
                <a:latin typeface="Times New Roman" pitchFamily="18" charset="0"/>
                <a:cs typeface="Times New Roman" pitchFamily="18" charset="0"/>
              </a:rPr>
              <a:t> per </a:t>
            </a:r>
            <a:r>
              <a:rPr lang="en-US" sz="2000" b="1" dirty="0" err="1">
                <a:latin typeface="Times New Roman" pitchFamily="18" charset="0"/>
                <a:cs typeface="Times New Roman" pitchFamily="18" charset="0"/>
              </a:rPr>
              <a:t>verifikime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urdhera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emerimi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urdhera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lirimi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etj</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Kanë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dalur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gjithësej</a:t>
            </a:r>
            <a:r>
              <a:rPr lang="en-US" sz="2000" b="1" dirty="0">
                <a:latin typeface="Times New Roman" pitchFamily="18" charset="0"/>
                <a:cs typeface="Times New Roman" pitchFamily="18" charset="0"/>
              </a:rPr>
              <a:t> 15 </a:t>
            </a:r>
            <a:r>
              <a:rPr lang="en-US" sz="2000" b="1" dirty="0" err="1">
                <a:latin typeface="Times New Roman" pitchFamily="18" charset="0"/>
                <a:cs typeface="Times New Roman" pitchFamily="18" charset="0"/>
              </a:rPr>
              <a:t>vendime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vitin</a:t>
            </a:r>
            <a:r>
              <a:rPr lang="en-US" sz="2000" b="1" dirty="0">
                <a:latin typeface="Times New Roman" pitchFamily="18" charset="0"/>
                <a:cs typeface="Times New Roman" pitchFamily="18" charset="0"/>
              </a:rPr>
              <a:t> 2023, </a:t>
            </a:r>
            <a:r>
              <a:rPr lang="en-US" sz="2000" b="1" dirty="0" err="1">
                <a:latin typeface="Times New Roman" pitchFamily="18" charset="0"/>
                <a:cs typeface="Times New Roman" pitchFamily="18" charset="0"/>
              </a:rPr>
              <a:t>ndërsa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vitin</a:t>
            </a:r>
            <a:r>
              <a:rPr lang="en-US" sz="2000" b="1" dirty="0">
                <a:latin typeface="Times New Roman" pitchFamily="18" charset="0"/>
                <a:cs typeface="Times New Roman" pitchFamily="18" charset="0"/>
              </a:rPr>
              <a:t> 2022 </a:t>
            </a:r>
            <a:r>
              <a:rPr lang="en-US" sz="2000" b="1" dirty="0" err="1">
                <a:latin typeface="Times New Roman" pitchFamily="18" charset="0"/>
                <a:cs typeface="Times New Roman" pitchFamily="18" charset="0"/>
              </a:rPr>
              <a:t>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pasur</a:t>
            </a:r>
            <a:r>
              <a:rPr lang="en-US" sz="2000" b="1" dirty="0">
                <a:latin typeface="Times New Roman" pitchFamily="18" charset="0"/>
                <a:cs typeface="Times New Roman" pitchFamily="18" charset="0"/>
              </a:rPr>
              <a:t> 31 </a:t>
            </a:r>
            <a:r>
              <a:rPr lang="en-US" sz="2000" b="1" dirty="0" err="1">
                <a:latin typeface="Times New Roman" pitchFamily="18" charset="0"/>
                <a:cs typeface="Times New Roman" pitchFamily="18" charset="0"/>
              </a:rPr>
              <a:t>vendime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pra</a:t>
            </a:r>
            <a:r>
              <a:rPr lang="en-US" sz="2000" b="1" dirty="0">
                <a:latin typeface="Times New Roman" pitchFamily="18" charset="0"/>
                <a:cs typeface="Times New Roman" pitchFamily="18" charset="0"/>
              </a:rPr>
              <a:t> ne </a:t>
            </a:r>
            <a:r>
              <a:rPr lang="en-US" sz="2000" b="1" dirty="0" err="1">
                <a:latin typeface="Times New Roman" pitchFamily="18" charset="0"/>
                <a:cs typeface="Times New Roman" pitchFamily="18" charset="0"/>
              </a:rPr>
              <a:t>krahasim</a:t>
            </a:r>
            <a:r>
              <a:rPr lang="en-US" sz="2000" b="1" dirty="0">
                <a:latin typeface="Times New Roman" pitchFamily="18" charset="0"/>
                <a:cs typeface="Times New Roman" pitchFamily="18" charset="0"/>
              </a:rPr>
              <a:t> me </a:t>
            </a:r>
            <a:r>
              <a:rPr lang="en-US" sz="2000" b="1" dirty="0" err="1">
                <a:latin typeface="Times New Roman" pitchFamily="18" charset="0"/>
                <a:cs typeface="Times New Roman" pitchFamily="18" charset="0"/>
              </a:rPr>
              <a:t>një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vit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parë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pasur</a:t>
            </a:r>
            <a:r>
              <a:rPr lang="en-US" sz="2000" b="1" dirty="0">
                <a:latin typeface="Times New Roman" pitchFamily="18" charset="0"/>
                <a:cs typeface="Times New Roman" pitchFamily="18" charset="0"/>
              </a:rPr>
              <a:t> 16 </a:t>
            </a:r>
            <a:r>
              <a:rPr lang="en-US" sz="2000" b="1" dirty="0" err="1">
                <a:latin typeface="Times New Roman" pitchFamily="18" charset="0"/>
                <a:cs typeface="Times New Roman" pitchFamily="18" charset="0"/>
              </a:rPr>
              <a:t>vendime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më</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pak.</a:t>
            </a:r>
            <a:r>
              <a:rPr lang="en-US" sz="2000" b="1" dirty="0">
                <a:latin typeface="Times New Roman" pitchFamily="18" charset="0"/>
                <a:cs typeface="Times New Roman" pitchFamily="18" charset="0"/>
              </a:rPr>
              <a:t>(</a:t>
            </a:r>
            <a:r>
              <a:rPr lang="en-US" sz="2000" b="1" dirty="0" err="1">
                <a:latin typeface="Times New Roman" pitchFamily="18" charset="0"/>
                <a:cs typeface="Times New Roman" pitchFamily="18" charset="0"/>
              </a:rPr>
              <a:t>Vendime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për</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patenta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dhe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emërime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dhe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largime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puna</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Sipas</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U.B </a:t>
            </a:r>
            <a:r>
              <a:rPr lang="en-US" sz="2000" dirty="0" err="1">
                <a:latin typeface="Times New Roman" pitchFamily="18" charset="0"/>
                <a:cs typeface="Times New Roman" pitchFamily="18" charset="0"/>
              </a:rPr>
              <a:t>është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përgatitur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dokumentacioni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për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dorëzimin</a:t>
            </a:r>
            <a:r>
              <a:rPr lang="en-US" sz="2000" dirty="0">
                <a:latin typeface="Times New Roman" pitchFamily="18" charset="0"/>
                <a:cs typeface="Times New Roman" pitchFamily="18" charset="0"/>
              </a:rPr>
              <a:t> e </a:t>
            </a:r>
            <a:r>
              <a:rPr lang="en-US" sz="2000" dirty="0" err="1">
                <a:latin typeface="Times New Roman" pitchFamily="18" charset="0"/>
                <a:cs typeface="Times New Roman" pitchFamily="18" charset="0"/>
              </a:rPr>
              <a:t>dosjeve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arshivuar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Arshivën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Qendrore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Dega</a:t>
            </a:r>
            <a:r>
              <a:rPr lang="en-US" sz="2000" dirty="0">
                <a:latin typeface="Times New Roman" pitchFamily="18" charset="0"/>
                <a:cs typeface="Times New Roman" pitchFamily="18" charset="0"/>
              </a:rPr>
              <a:t> Elbasan), </a:t>
            </a:r>
            <a:r>
              <a:rPr lang="en-US" sz="2000" dirty="0" err="1">
                <a:latin typeface="Times New Roman" pitchFamily="18" charset="0"/>
                <a:cs typeface="Times New Roman" pitchFamily="18" charset="0"/>
              </a:rPr>
              <a:t>për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periudhën</a:t>
            </a:r>
            <a:r>
              <a:rPr lang="en-US" sz="2000" dirty="0">
                <a:latin typeface="Times New Roman" pitchFamily="18" charset="0"/>
                <a:cs typeface="Times New Roman" pitchFamily="18" charset="0"/>
              </a:rPr>
              <a:t> 2005 – 2006  .</a:t>
            </a:r>
            <a:r>
              <a:rPr lang="en-US" sz="2000" dirty="0" err="1">
                <a:latin typeface="Times New Roman" pitchFamily="18" charset="0"/>
                <a:cs typeface="Times New Roman" pitchFamily="18" charset="0"/>
              </a:rPr>
              <a:t>Aktualisht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është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përpunim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dokumentacioni</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vitit</a:t>
            </a:r>
            <a:r>
              <a:rPr lang="en-US" sz="2000" dirty="0">
                <a:latin typeface="Times New Roman" pitchFamily="18" charset="0"/>
                <a:cs typeface="Times New Roman" pitchFamily="18" charset="0"/>
              </a:rPr>
              <a:t> 2007</a:t>
            </a:r>
          </a:p>
          <a:p>
            <a:pPr marL="0" indent="0" algn="just">
              <a:buNone/>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1188927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t>OBJEKTIVA DHE PROBLEMATIKA</a:t>
            </a:r>
            <a:endParaRPr lang="en-US" sz="2800" b="1" dirty="0"/>
          </a:p>
        </p:txBody>
      </p:sp>
      <p:sp>
        <p:nvSpPr>
          <p:cNvPr id="3" name="Content Placeholder 2"/>
          <p:cNvSpPr>
            <a:spLocks noGrp="1"/>
          </p:cNvSpPr>
          <p:nvPr>
            <p:ph idx="1"/>
          </p:nvPr>
        </p:nvSpPr>
        <p:spPr>
          <a:xfrm>
            <a:off x="457200" y="1524000"/>
            <a:ext cx="8229600" cy="4906963"/>
          </a:xfrm>
        </p:spPr>
        <p:style>
          <a:lnRef idx="3">
            <a:schemeClr val="lt1"/>
          </a:lnRef>
          <a:fillRef idx="1">
            <a:schemeClr val="accent1"/>
          </a:fillRef>
          <a:effectRef idx="1">
            <a:schemeClr val="accent1"/>
          </a:effectRef>
          <a:fontRef idx="minor">
            <a:schemeClr val="lt1"/>
          </a:fontRef>
        </p:style>
        <p:txBody>
          <a:bodyPr>
            <a:normAutofit fontScale="47500" lnSpcReduction="20000"/>
          </a:bodyPr>
          <a:lstStyle/>
          <a:p>
            <a:pPr marL="0" indent="0">
              <a:buNone/>
            </a:pPr>
            <a:r>
              <a:rPr lang="en-US" sz="2500" b="1" u="sng" dirty="0" smtClean="0">
                <a:latin typeface="Times New Roman" pitchFamily="18" charset="0"/>
                <a:cs typeface="Times New Roman" pitchFamily="18" charset="0"/>
              </a:rPr>
              <a:t>OBJEKTIVAT </a:t>
            </a:r>
            <a:r>
              <a:rPr lang="en-US" sz="2500" b="1" u="sng" dirty="0">
                <a:latin typeface="Times New Roman" pitchFamily="18" charset="0"/>
                <a:cs typeface="Times New Roman" pitchFamily="18" charset="0"/>
              </a:rPr>
              <a:t>PËR VITIN 2024</a:t>
            </a:r>
            <a:endParaRPr lang="en-US" sz="2500" b="1" dirty="0">
              <a:latin typeface="Times New Roman" pitchFamily="18" charset="0"/>
              <a:cs typeface="Times New Roman" pitchFamily="18" charset="0"/>
            </a:endParaRPr>
          </a:p>
          <a:p>
            <a:pPr lvl="0"/>
            <a:r>
              <a:rPr lang="sq-AL" sz="2500" b="1" dirty="0">
                <a:latin typeface="Times New Roman" pitchFamily="18" charset="0"/>
                <a:cs typeface="Times New Roman" pitchFamily="18" charset="0"/>
              </a:rPr>
              <a:t>Menaxhimin financiar efiçent të fondeve të buxhetit të Institucionit, për programin e Aparatit si dhe funksionit të delegimimt, </a:t>
            </a:r>
            <a:endParaRPr lang="en-US" sz="2500" b="1" dirty="0">
              <a:latin typeface="Times New Roman" pitchFamily="18" charset="0"/>
              <a:cs typeface="Times New Roman" pitchFamily="18" charset="0"/>
            </a:endParaRPr>
          </a:p>
          <a:p>
            <a:pPr lvl="0"/>
            <a:r>
              <a:rPr lang="sq-AL" sz="2500" b="1" dirty="0">
                <a:latin typeface="Times New Roman" pitchFamily="18" charset="0"/>
                <a:cs typeface="Times New Roman" pitchFamily="18" charset="0"/>
              </a:rPr>
              <a:t>Parandalimin e  krijimit të detyrimeve.</a:t>
            </a:r>
            <a:endParaRPr lang="en-US" sz="2500" b="1" dirty="0">
              <a:latin typeface="Times New Roman" pitchFamily="18" charset="0"/>
              <a:cs typeface="Times New Roman" pitchFamily="18" charset="0"/>
            </a:endParaRPr>
          </a:p>
          <a:p>
            <a:pPr lvl="0"/>
            <a:r>
              <a:rPr lang="sq-AL" sz="2500" b="1" dirty="0">
                <a:latin typeface="Times New Roman" pitchFamily="18" charset="0"/>
                <a:cs typeface="Times New Roman" pitchFamily="18" charset="0"/>
              </a:rPr>
              <a:t>Ndjekja e të ardhurave për tu arkëtuar</a:t>
            </a:r>
            <a:endParaRPr lang="en-US" sz="2500" b="1" dirty="0">
              <a:latin typeface="Times New Roman" pitchFamily="18" charset="0"/>
              <a:cs typeface="Times New Roman" pitchFamily="18" charset="0"/>
            </a:endParaRPr>
          </a:p>
          <a:p>
            <a:pPr lvl="0"/>
            <a:r>
              <a:rPr lang="sq-AL" sz="2500" b="1" dirty="0">
                <a:latin typeface="Times New Roman" pitchFamily="18" charset="0"/>
                <a:cs typeface="Times New Roman" pitchFamily="18" charset="0"/>
              </a:rPr>
              <a:t>Monitorimi i buxhetit, dhe paraqitja e kërkesave buxhetore për ndryshim përdorim fondi, dhe shtesë fondi në zërin investime.</a:t>
            </a:r>
            <a:endParaRPr lang="en-US" sz="2500" b="1" dirty="0">
              <a:latin typeface="Times New Roman" pitchFamily="18" charset="0"/>
              <a:cs typeface="Times New Roman" pitchFamily="18" charset="0"/>
            </a:endParaRPr>
          </a:p>
          <a:p>
            <a:pPr lvl="0"/>
            <a:r>
              <a:rPr lang="sq-AL" sz="2500" b="1" dirty="0">
                <a:latin typeface="Times New Roman" pitchFamily="18" charset="0"/>
                <a:cs typeface="Times New Roman" pitchFamily="18" charset="0"/>
              </a:rPr>
              <a:t>Ndjekja e procedurave të rekrutimit te punonjësve dhe deklarimi i vendeve vakante në kohë reale.</a:t>
            </a:r>
            <a:endParaRPr lang="en-US" sz="2500" b="1" dirty="0">
              <a:latin typeface="Times New Roman" pitchFamily="18" charset="0"/>
              <a:cs typeface="Times New Roman" pitchFamily="18" charset="0"/>
            </a:endParaRPr>
          </a:p>
          <a:p>
            <a:pPr lvl="0"/>
            <a:r>
              <a:rPr lang="en-US" sz="2500" b="1" dirty="0" err="1">
                <a:latin typeface="Times New Roman" pitchFamily="18" charset="0"/>
                <a:cs typeface="Times New Roman" pitchFamily="18" charset="0"/>
              </a:rPr>
              <a:t>Përgatitja</a:t>
            </a:r>
            <a:r>
              <a:rPr lang="en-US" sz="2500" b="1" dirty="0">
                <a:latin typeface="Times New Roman" pitchFamily="18" charset="0"/>
                <a:cs typeface="Times New Roman" pitchFamily="18" charset="0"/>
              </a:rPr>
              <a:t> e </a:t>
            </a:r>
            <a:r>
              <a:rPr lang="en-US" sz="2500" b="1" dirty="0" err="1">
                <a:latin typeface="Times New Roman" pitchFamily="18" charset="0"/>
                <a:cs typeface="Times New Roman" pitchFamily="18" charset="0"/>
              </a:rPr>
              <a:t>dokumentacioni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për</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dorëzimin</a:t>
            </a:r>
            <a:r>
              <a:rPr lang="en-US" sz="2500" b="1" dirty="0">
                <a:latin typeface="Times New Roman" pitchFamily="18" charset="0"/>
                <a:cs typeface="Times New Roman" pitchFamily="18" charset="0"/>
              </a:rPr>
              <a:t> e </a:t>
            </a:r>
            <a:r>
              <a:rPr lang="en-US" sz="2500" b="1" dirty="0" err="1">
                <a:latin typeface="Times New Roman" pitchFamily="18" charset="0"/>
                <a:cs typeface="Times New Roman" pitchFamily="18" charset="0"/>
              </a:rPr>
              <a:t>dosjeve</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të</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arshivuar</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në</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Arshivën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Qendrore</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Dega</a:t>
            </a:r>
            <a:r>
              <a:rPr lang="en-US" sz="2500" b="1" dirty="0">
                <a:latin typeface="Times New Roman" pitchFamily="18" charset="0"/>
                <a:cs typeface="Times New Roman" pitchFamily="18" charset="0"/>
              </a:rPr>
              <a:t> Elbasan), </a:t>
            </a:r>
            <a:r>
              <a:rPr lang="en-US" sz="2500" b="1" dirty="0" err="1">
                <a:latin typeface="Times New Roman" pitchFamily="18" charset="0"/>
                <a:cs typeface="Times New Roman" pitchFamily="18" charset="0"/>
              </a:rPr>
              <a:t>për</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periudhën</a:t>
            </a:r>
            <a:r>
              <a:rPr lang="en-US" sz="2500" b="1" dirty="0">
                <a:latin typeface="Times New Roman" pitchFamily="18" charset="0"/>
                <a:cs typeface="Times New Roman" pitchFamily="18" charset="0"/>
              </a:rPr>
              <a:t> 2007-2013.  </a:t>
            </a:r>
          </a:p>
          <a:p>
            <a:pPr marL="0" indent="0">
              <a:buNone/>
            </a:pPr>
            <a:endParaRPr lang="en-US" sz="2200" b="1" dirty="0">
              <a:latin typeface="Times New Roman" pitchFamily="18" charset="0"/>
              <a:cs typeface="Times New Roman" pitchFamily="18" charset="0"/>
            </a:endParaRPr>
          </a:p>
          <a:p>
            <a:pPr marL="0" indent="0">
              <a:buNone/>
            </a:pPr>
            <a:r>
              <a:rPr lang="en-US" sz="2900" b="1" u="sng" dirty="0">
                <a:latin typeface="Times New Roman" pitchFamily="18" charset="0"/>
                <a:cs typeface="Times New Roman" pitchFamily="18" charset="0"/>
              </a:rPr>
              <a:t>PROBLEMATIKA:</a:t>
            </a:r>
            <a:endParaRPr lang="en-US" sz="2900" b="1" dirty="0">
              <a:latin typeface="Times New Roman" pitchFamily="18" charset="0"/>
              <a:cs typeface="Times New Roman" pitchFamily="18" charset="0"/>
            </a:endParaRPr>
          </a:p>
          <a:p>
            <a:r>
              <a:rPr lang="en-US" sz="2900" b="1" dirty="0">
                <a:latin typeface="Times New Roman" pitchFamily="18" charset="0"/>
                <a:cs typeface="Times New Roman" pitchFamily="18" charset="0"/>
              </a:rPr>
              <a:t>1.Referuar </a:t>
            </a:r>
            <a:r>
              <a:rPr lang="en-US" sz="2900" b="1" dirty="0" err="1">
                <a:latin typeface="Times New Roman" pitchFamily="18" charset="0"/>
                <a:cs typeface="Times New Roman" pitchFamily="18" charset="0"/>
              </a:rPr>
              <a:t>Projekt-Buxhetit</a:t>
            </a:r>
            <a:r>
              <a:rPr lang="en-US" sz="2900" b="1" dirty="0">
                <a:latin typeface="Times New Roman" pitchFamily="18" charset="0"/>
                <a:cs typeface="Times New Roman" pitchFamily="18" charset="0"/>
              </a:rPr>
              <a:t>, do </a:t>
            </a:r>
            <a:r>
              <a:rPr lang="en-US" sz="2900" b="1" dirty="0" err="1">
                <a:latin typeface="Times New Roman" pitchFamily="18" charset="0"/>
                <a:cs typeface="Times New Roman" pitchFamily="18" charset="0"/>
              </a:rPr>
              <a:t>kërkonim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merret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konsideratë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kërkesat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për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fonde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referuar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përllogaritjeve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tona</a:t>
            </a:r>
            <a:r>
              <a:rPr lang="en-US" sz="2900" b="1" dirty="0">
                <a:latin typeface="Times New Roman" pitchFamily="18" charset="0"/>
                <a:cs typeface="Times New Roman" pitchFamily="18" charset="0"/>
              </a:rPr>
              <a:t>.</a:t>
            </a:r>
          </a:p>
          <a:p>
            <a:r>
              <a:rPr lang="en-US" sz="2900" b="1" dirty="0">
                <a:latin typeface="Times New Roman" pitchFamily="18" charset="0"/>
                <a:cs typeface="Times New Roman" pitchFamily="18" charset="0"/>
              </a:rPr>
              <a:t>2.Referuar VKM nr.325 </a:t>
            </a:r>
            <a:r>
              <a:rPr lang="en-US" sz="2900" b="1" dirty="0" err="1">
                <a:latin typeface="Times New Roman" pitchFamily="18" charset="0"/>
                <a:cs typeface="Times New Roman" pitchFamily="18" charset="0"/>
              </a:rPr>
              <a:t>datë</a:t>
            </a:r>
            <a:r>
              <a:rPr lang="en-US" sz="2900" b="1" dirty="0">
                <a:latin typeface="Times New Roman" pitchFamily="18" charset="0"/>
                <a:cs typeface="Times New Roman" pitchFamily="18" charset="0"/>
              </a:rPr>
              <a:t> 31.05.2023, </a:t>
            </a:r>
            <a:r>
              <a:rPr lang="en-US" sz="2900" b="1" dirty="0" err="1">
                <a:latin typeface="Times New Roman" pitchFamily="18" charset="0"/>
                <a:cs typeface="Times New Roman" pitchFamily="18" charset="0"/>
              </a:rPr>
              <a:t>kërkojmë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konvertimin</a:t>
            </a:r>
            <a:r>
              <a:rPr lang="en-US" sz="2900" b="1" dirty="0">
                <a:latin typeface="Times New Roman" pitchFamily="18" charset="0"/>
                <a:cs typeface="Times New Roman" pitchFamily="18" charset="0"/>
              </a:rPr>
              <a:t> e </a:t>
            </a:r>
            <a:r>
              <a:rPr lang="en-US" sz="2900" b="1" dirty="0" err="1">
                <a:latin typeface="Times New Roman" pitchFamily="18" charset="0"/>
                <a:cs typeface="Times New Roman" pitchFamily="18" charset="0"/>
              </a:rPr>
              <a:t>kategorive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pagave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punonjësve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dhe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rivlerësimin</a:t>
            </a:r>
            <a:r>
              <a:rPr lang="en-US" sz="2900" b="1" dirty="0">
                <a:latin typeface="Times New Roman" pitchFamily="18" charset="0"/>
                <a:cs typeface="Times New Roman" pitchFamily="18" charset="0"/>
              </a:rPr>
              <a:t> e </a:t>
            </a:r>
            <a:r>
              <a:rPr lang="en-US" sz="2900" b="1" dirty="0" err="1">
                <a:latin typeface="Times New Roman" pitchFamily="18" charset="0"/>
                <a:cs typeface="Times New Roman" pitchFamily="18" charset="0"/>
              </a:rPr>
              <a:t>pozicioneve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punës</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për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kategorinë</a:t>
            </a:r>
            <a:r>
              <a:rPr lang="en-US" sz="2900" b="1" dirty="0">
                <a:latin typeface="Times New Roman" pitchFamily="18" charset="0"/>
                <a:cs typeface="Times New Roman" pitchFamily="18" charset="0"/>
              </a:rPr>
              <a:t> specialist (</a:t>
            </a:r>
            <a:r>
              <a:rPr lang="en-US" sz="2900" b="1" dirty="0" err="1">
                <a:latin typeface="Times New Roman" pitchFamily="18" charset="0"/>
                <a:cs typeface="Times New Roman" pitchFamily="18" charset="0"/>
              </a:rPr>
              <a:t>rivlerësim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kuptim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riklasifikimit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pozicioneve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punës</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për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efekt</a:t>
            </a:r>
            <a:r>
              <a:rPr lang="en-US" sz="2900" b="1" dirty="0">
                <a:latin typeface="Times New Roman" pitchFamily="18" charset="0"/>
                <a:cs typeface="Times New Roman" pitchFamily="18" charset="0"/>
              </a:rPr>
              <a:t> page).  </a:t>
            </a:r>
          </a:p>
          <a:p>
            <a:r>
              <a:rPr lang="en-US" sz="2900" b="1" dirty="0">
                <a:latin typeface="Times New Roman" pitchFamily="18" charset="0"/>
                <a:cs typeface="Times New Roman" pitchFamily="18" charset="0"/>
              </a:rPr>
              <a:t>3.Gjithashtu me </a:t>
            </a:r>
            <a:r>
              <a:rPr lang="en-US" sz="2900" b="1" dirty="0" err="1">
                <a:latin typeface="Times New Roman" pitchFamily="18" charset="0"/>
                <a:cs typeface="Times New Roman" pitchFamily="18" charset="0"/>
              </a:rPr>
              <a:t>shkresën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tonë</a:t>
            </a:r>
            <a:r>
              <a:rPr lang="en-US" sz="2900" b="1" dirty="0">
                <a:latin typeface="Times New Roman" pitchFamily="18" charset="0"/>
                <a:cs typeface="Times New Roman" pitchFamily="18" charset="0"/>
              </a:rPr>
              <a:t> nr.858 </a:t>
            </a:r>
            <a:r>
              <a:rPr lang="en-US" sz="2900" b="1" dirty="0" err="1">
                <a:latin typeface="Times New Roman" pitchFamily="18" charset="0"/>
                <a:cs typeface="Times New Roman" pitchFamily="18" charset="0"/>
              </a:rPr>
              <a:t>datë</a:t>
            </a:r>
            <a:r>
              <a:rPr lang="en-US" sz="2900" b="1" dirty="0">
                <a:latin typeface="Times New Roman" pitchFamily="18" charset="0"/>
                <a:cs typeface="Times New Roman" pitchFamily="18" charset="0"/>
              </a:rPr>
              <a:t> 27.07.2023 “</a:t>
            </a:r>
            <a:r>
              <a:rPr lang="en-US" sz="2900" b="1" dirty="0" err="1">
                <a:latin typeface="Times New Roman" pitchFamily="18" charset="0"/>
                <a:cs typeface="Times New Roman" pitchFamily="18" charset="0"/>
              </a:rPr>
              <a:t>Propozim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për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ndryshim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strukture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pozicioni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shofer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pozicionin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shofer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titullari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kemi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kërkuar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Ministria</a:t>
            </a:r>
            <a:r>
              <a:rPr lang="en-US" sz="2900" b="1" dirty="0">
                <a:latin typeface="Times New Roman" pitchFamily="18" charset="0"/>
                <a:cs typeface="Times New Roman" pitchFamily="18" charset="0"/>
              </a:rPr>
              <a:t> e </a:t>
            </a:r>
            <a:r>
              <a:rPr lang="en-US" sz="2900" b="1" dirty="0" err="1">
                <a:latin typeface="Times New Roman" pitchFamily="18" charset="0"/>
                <a:cs typeface="Times New Roman" pitchFamily="18" charset="0"/>
              </a:rPr>
              <a:t>Brendshme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refelektohet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ndryshim</a:t>
            </a:r>
            <a:r>
              <a:rPr lang="en-US" sz="2900" b="1" dirty="0">
                <a:latin typeface="Times New Roman" pitchFamily="18" charset="0"/>
                <a:cs typeface="Times New Roman" pitchFamily="18" charset="0"/>
              </a:rPr>
              <a:t>.</a:t>
            </a:r>
          </a:p>
          <a:p>
            <a:r>
              <a:rPr lang="en-US" sz="2900" b="1" dirty="0">
                <a:latin typeface="Times New Roman" pitchFamily="18" charset="0"/>
                <a:cs typeface="Times New Roman" pitchFamily="18" charset="0"/>
              </a:rPr>
              <a:t>4.Kërkesë </a:t>
            </a:r>
            <a:r>
              <a:rPr lang="en-US" sz="2900" b="1" dirty="0" err="1">
                <a:latin typeface="Times New Roman" pitchFamily="18" charset="0"/>
                <a:cs typeface="Times New Roman" pitchFamily="18" charset="0"/>
              </a:rPr>
              <a:t>për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shtim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punonjësit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IT </a:t>
            </a:r>
            <a:r>
              <a:rPr lang="en-US" sz="2900" b="1" dirty="0" err="1">
                <a:latin typeface="Times New Roman" pitchFamily="18" charset="0"/>
                <a:cs typeface="Times New Roman" pitchFamily="18" charset="0"/>
              </a:rPr>
              <a:t>në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strukturën</a:t>
            </a:r>
            <a:r>
              <a:rPr lang="en-US" sz="2900" b="1" dirty="0">
                <a:latin typeface="Times New Roman" pitchFamily="18" charset="0"/>
                <a:cs typeface="Times New Roman" pitchFamily="18" charset="0"/>
              </a:rPr>
              <a:t> e </a:t>
            </a:r>
            <a:r>
              <a:rPr lang="en-US" sz="2900" b="1" dirty="0" err="1">
                <a:latin typeface="Times New Roman" pitchFamily="18" charset="0"/>
                <a:cs typeface="Times New Roman" pitchFamily="18" charset="0"/>
              </a:rPr>
              <a:t>Institucionit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zbatim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VKM nr.673 </a:t>
            </a:r>
            <a:r>
              <a:rPr lang="en-US" sz="2900" b="1" dirty="0" err="1">
                <a:latin typeface="Times New Roman" pitchFamily="18" charset="0"/>
                <a:cs typeface="Times New Roman" pitchFamily="18" charset="0"/>
              </a:rPr>
              <a:t>datë</a:t>
            </a:r>
            <a:r>
              <a:rPr lang="en-US" sz="2900" b="1" dirty="0">
                <a:latin typeface="Times New Roman" pitchFamily="18" charset="0"/>
                <a:cs typeface="Times New Roman" pitchFamily="18" charset="0"/>
              </a:rPr>
              <a:t> 22.11.2017 “</a:t>
            </a:r>
            <a:r>
              <a:rPr lang="en-US" sz="2900" b="1" dirty="0" err="1">
                <a:latin typeface="Times New Roman" pitchFamily="18" charset="0"/>
                <a:cs typeface="Times New Roman" pitchFamily="18" charset="0"/>
              </a:rPr>
              <a:t>Për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riorganizimin</a:t>
            </a:r>
            <a:r>
              <a:rPr lang="en-US" sz="2900" b="1" dirty="0">
                <a:latin typeface="Times New Roman" pitchFamily="18" charset="0"/>
                <a:cs typeface="Times New Roman" pitchFamily="18" charset="0"/>
              </a:rPr>
              <a:t> e </a:t>
            </a:r>
            <a:r>
              <a:rPr lang="en-US" sz="2900" b="1" dirty="0" err="1">
                <a:latin typeface="Times New Roman" pitchFamily="18" charset="0"/>
                <a:cs typeface="Times New Roman" pitchFamily="18" charset="0"/>
              </a:rPr>
              <a:t>Agjensisë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Kombëtare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Shoqërisë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Informacionit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detyrim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ligjor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për</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mbrojtjen</a:t>
            </a:r>
            <a:r>
              <a:rPr lang="en-US" sz="2900" b="1" dirty="0">
                <a:latin typeface="Times New Roman" pitchFamily="18" charset="0"/>
                <a:cs typeface="Times New Roman" pitchFamily="18" charset="0"/>
              </a:rPr>
              <a:t> e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dhenave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dhe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menaxhimit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rrjetit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brendshëm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kompjuterik</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etj</a:t>
            </a:r>
            <a:r>
              <a:rPr lang="en-US" sz="2900" b="1" dirty="0">
                <a:latin typeface="Times New Roman" pitchFamily="18" charset="0"/>
                <a:cs typeface="Times New Roman" pitchFamily="18" charset="0"/>
              </a:rPr>
              <a:t>.</a:t>
            </a:r>
          </a:p>
          <a:p>
            <a:r>
              <a:rPr lang="en-US" sz="2900" b="1" dirty="0" err="1">
                <a:latin typeface="Times New Roman" pitchFamily="18" charset="0"/>
                <a:cs typeface="Times New Roman" pitchFamily="18" charset="0"/>
              </a:rPr>
              <a:t>Referuar</a:t>
            </a:r>
            <a:r>
              <a:rPr lang="en-US" sz="2900" b="1" dirty="0">
                <a:latin typeface="Times New Roman" pitchFamily="18" charset="0"/>
                <a:cs typeface="Times New Roman" pitchFamily="18" charset="0"/>
              </a:rPr>
              <a:t> AKSHI-it </a:t>
            </a:r>
            <a:r>
              <a:rPr lang="en-US" sz="2900" b="1" dirty="0" err="1">
                <a:latin typeface="Times New Roman" pitchFamily="18" charset="0"/>
                <a:cs typeface="Times New Roman" pitchFamily="18" charset="0"/>
              </a:rPr>
              <a:t>që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nga</a:t>
            </a:r>
            <a:r>
              <a:rPr lang="en-US" sz="2900" b="1" dirty="0">
                <a:latin typeface="Times New Roman" pitchFamily="18" charset="0"/>
                <a:cs typeface="Times New Roman" pitchFamily="18" charset="0"/>
              </a:rPr>
              <a:t> data 1 </a:t>
            </a:r>
            <a:r>
              <a:rPr lang="en-US" sz="2900" b="1" dirty="0" err="1">
                <a:latin typeface="Times New Roman" pitchFamily="18" charset="0"/>
                <a:cs typeface="Times New Roman" pitchFamily="18" charset="0"/>
              </a:rPr>
              <a:t>Janar</a:t>
            </a:r>
            <a:r>
              <a:rPr lang="en-US" sz="2900" b="1" dirty="0">
                <a:latin typeface="Times New Roman" pitchFamily="18" charset="0"/>
                <a:cs typeface="Times New Roman" pitchFamily="18" charset="0"/>
              </a:rPr>
              <a:t>  2024 </a:t>
            </a:r>
            <a:r>
              <a:rPr lang="en-US" sz="2900" b="1" dirty="0" err="1">
                <a:latin typeface="Times New Roman" pitchFamily="18" charset="0"/>
                <a:cs typeface="Times New Roman" pitchFamily="18" charset="0"/>
              </a:rPr>
              <a:t>nuk</a:t>
            </a:r>
            <a:r>
              <a:rPr lang="en-US" sz="2900" b="1" dirty="0">
                <a:latin typeface="Times New Roman" pitchFamily="18" charset="0"/>
                <a:cs typeface="Times New Roman" pitchFamily="18" charset="0"/>
              </a:rPr>
              <a:t> do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ketë</a:t>
            </a:r>
            <a:r>
              <a:rPr lang="en-US" sz="2900" b="1" dirty="0">
                <a:latin typeface="Times New Roman" pitchFamily="18" charset="0"/>
                <a:cs typeface="Times New Roman" pitchFamily="18" charset="0"/>
              </a:rPr>
              <a:t> as </a:t>
            </a:r>
            <a:r>
              <a:rPr lang="en-US" sz="2900" b="1" dirty="0" err="1">
                <a:latin typeface="Times New Roman" pitchFamily="18" charset="0"/>
                <a:cs typeface="Times New Roman" pitchFamily="18" charset="0"/>
              </a:rPr>
              <a:t>një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lidhje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teknike</a:t>
            </a:r>
            <a:r>
              <a:rPr lang="en-US" sz="2900" b="1" dirty="0">
                <a:latin typeface="Times New Roman" pitchFamily="18" charset="0"/>
                <a:cs typeface="Times New Roman" pitchFamily="18" charset="0"/>
              </a:rPr>
              <a:t> me </a:t>
            </a:r>
            <a:r>
              <a:rPr lang="en-US" sz="2900" b="1" dirty="0" err="1">
                <a:latin typeface="Times New Roman" pitchFamily="18" charset="0"/>
                <a:cs typeface="Times New Roman" pitchFamily="18" charset="0"/>
              </a:rPr>
              <a:t>institucionet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cilët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nuk</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kanë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strukturën</a:t>
            </a:r>
            <a:r>
              <a:rPr lang="en-US" sz="2900" b="1" dirty="0">
                <a:latin typeface="Times New Roman" pitchFamily="18" charset="0"/>
                <a:cs typeface="Times New Roman" pitchFamily="18" charset="0"/>
              </a:rPr>
              <a:t> e </a:t>
            </a:r>
            <a:r>
              <a:rPr lang="en-US" sz="2900" b="1" dirty="0" err="1">
                <a:latin typeface="Times New Roman" pitchFamily="18" charset="0"/>
                <a:cs typeface="Times New Roman" pitchFamily="18" charset="0"/>
              </a:rPr>
              <a:t>tyre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një</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punonjës</a:t>
            </a:r>
            <a:r>
              <a:rPr lang="en-US" sz="2900" b="1" dirty="0">
                <a:latin typeface="Times New Roman" pitchFamily="18" charset="0"/>
                <a:cs typeface="Times New Roman" pitchFamily="18" charset="0"/>
              </a:rPr>
              <a:t> IT.</a:t>
            </a:r>
          </a:p>
          <a:p>
            <a:pPr marL="0" indent="0">
              <a:buNone/>
            </a:pPr>
            <a:r>
              <a:rPr lang="en-US" sz="1800" dirty="0"/>
              <a:t> </a:t>
            </a:r>
          </a:p>
          <a:p>
            <a:pPr marL="0" indent="0" algn="just">
              <a:buNone/>
            </a:pPr>
            <a:endParaRPr lang="en-US" sz="1800" dirty="0"/>
          </a:p>
        </p:txBody>
      </p:sp>
    </p:spTree>
    <p:extLst>
      <p:ext uri="{BB962C8B-B14F-4D97-AF65-F5344CB8AC3E}">
        <p14:creationId xmlns:p14="http://schemas.microsoft.com/office/powerpoint/2010/main" val="41699094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t>MASAT PARANDALUESE PËR EMERGJENCAT CIVILE</a:t>
            </a:r>
            <a:endParaRPr lang="en-US" sz="2800" b="1" dirty="0"/>
          </a:p>
        </p:txBody>
      </p:sp>
      <p:sp>
        <p:nvSpPr>
          <p:cNvPr id="3" name="Content Placeholder 2"/>
          <p:cNvSpPr>
            <a:spLocks noGrp="1"/>
          </p:cNvSpPr>
          <p:nvPr>
            <p:ph idx="1"/>
          </p:nvPr>
        </p:nvSpPr>
        <p:spPr>
          <a:xfrm>
            <a:off x="457200" y="1219200"/>
            <a:ext cx="8229600" cy="5334000"/>
          </a:xfrm>
        </p:spPr>
        <p:style>
          <a:lnRef idx="3">
            <a:schemeClr val="lt1"/>
          </a:lnRef>
          <a:fillRef idx="1">
            <a:schemeClr val="accent1"/>
          </a:fillRef>
          <a:effectRef idx="1">
            <a:schemeClr val="accent1"/>
          </a:effectRef>
          <a:fontRef idx="minor">
            <a:schemeClr val="lt1"/>
          </a:fontRef>
        </p:style>
        <p:txBody>
          <a:bodyPr>
            <a:normAutofit fontScale="70000" lnSpcReduction="20000"/>
          </a:bodyPr>
          <a:lstStyle/>
          <a:p>
            <a:pPr algn="just"/>
            <a:r>
              <a:rPr lang="en-US" dirty="0" err="1"/>
              <a:t>Janë</a:t>
            </a:r>
            <a:r>
              <a:rPr lang="en-US" dirty="0"/>
              <a:t> </a:t>
            </a:r>
            <a:r>
              <a:rPr lang="en-US" dirty="0" err="1"/>
              <a:t>zhvilluar</a:t>
            </a:r>
            <a:r>
              <a:rPr lang="en-US" dirty="0"/>
              <a:t> 4 </a:t>
            </a:r>
            <a:r>
              <a:rPr lang="en-US" dirty="0" err="1"/>
              <a:t>mbledhje</a:t>
            </a:r>
            <a:r>
              <a:rPr lang="en-US" dirty="0"/>
              <a:t> </a:t>
            </a:r>
            <a:r>
              <a:rPr lang="en-US" dirty="0" err="1"/>
              <a:t>të</a:t>
            </a:r>
            <a:r>
              <a:rPr lang="en-US" dirty="0"/>
              <a:t> </a:t>
            </a:r>
            <a:r>
              <a:rPr lang="en-US" dirty="0" err="1"/>
              <a:t>Komisionit</a:t>
            </a:r>
            <a:r>
              <a:rPr lang="en-US" dirty="0"/>
              <a:t> </a:t>
            </a:r>
            <a:r>
              <a:rPr lang="en-US" dirty="0" err="1"/>
              <a:t>të</a:t>
            </a:r>
            <a:r>
              <a:rPr lang="en-US" dirty="0"/>
              <a:t> </a:t>
            </a:r>
            <a:r>
              <a:rPr lang="en-US" dirty="0" err="1"/>
              <a:t>Mbrojtjes</a:t>
            </a:r>
            <a:r>
              <a:rPr lang="en-US" dirty="0"/>
              <a:t> </a:t>
            </a:r>
            <a:r>
              <a:rPr lang="en-US" dirty="0" err="1"/>
              <a:t>Civile</a:t>
            </a:r>
            <a:r>
              <a:rPr lang="en-US" dirty="0"/>
              <a:t> </a:t>
            </a:r>
            <a:r>
              <a:rPr lang="en-US" dirty="0" err="1"/>
              <a:t>për</a:t>
            </a:r>
            <a:r>
              <a:rPr lang="en-US" dirty="0"/>
              <a:t> </a:t>
            </a:r>
            <a:r>
              <a:rPr lang="en-US" dirty="0" err="1" smtClean="0"/>
              <a:t>marrje</a:t>
            </a:r>
            <a:r>
              <a:rPr lang="en-US" dirty="0" smtClean="0"/>
              <a:t> </a:t>
            </a:r>
            <a:r>
              <a:rPr lang="en-US" dirty="0" err="1" smtClean="0"/>
              <a:t>masash</a:t>
            </a:r>
            <a:r>
              <a:rPr lang="en-US" dirty="0" smtClean="0"/>
              <a:t> </a:t>
            </a:r>
            <a:r>
              <a:rPr lang="en-US" dirty="0" err="1"/>
              <a:t>paraprake</a:t>
            </a:r>
            <a:r>
              <a:rPr lang="en-US" dirty="0"/>
              <a:t> </a:t>
            </a:r>
            <a:r>
              <a:rPr lang="en-US" dirty="0" err="1"/>
              <a:t>ose</a:t>
            </a:r>
            <a:r>
              <a:rPr lang="en-US" dirty="0"/>
              <a:t> </a:t>
            </a:r>
            <a:r>
              <a:rPr lang="en-US" dirty="0" err="1"/>
              <a:t>për</a:t>
            </a:r>
            <a:r>
              <a:rPr lang="en-US" dirty="0"/>
              <a:t> </a:t>
            </a:r>
            <a:r>
              <a:rPr lang="en-US" dirty="0" err="1"/>
              <a:t>raste</a:t>
            </a:r>
            <a:r>
              <a:rPr lang="en-US" dirty="0"/>
              <a:t> </a:t>
            </a:r>
            <a:r>
              <a:rPr lang="en-US" dirty="0" err="1"/>
              <a:t>emergjencash</a:t>
            </a:r>
            <a:r>
              <a:rPr lang="en-US" dirty="0"/>
              <a:t>, </a:t>
            </a:r>
            <a:r>
              <a:rPr lang="en-US" dirty="0" err="1"/>
              <a:t>në</a:t>
            </a:r>
            <a:r>
              <a:rPr lang="en-US" dirty="0"/>
              <a:t> </a:t>
            </a:r>
            <a:r>
              <a:rPr lang="en-US" dirty="0" err="1"/>
              <a:t>zbatim</a:t>
            </a:r>
            <a:r>
              <a:rPr lang="en-US" dirty="0"/>
              <a:t> </a:t>
            </a:r>
            <a:r>
              <a:rPr lang="en-US" dirty="0" err="1"/>
              <a:t>të</a:t>
            </a:r>
            <a:r>
              <a:rPr lang="en-US" dirty="0"/>
              <a:t> </a:t>
            </a:r>
            <a:r>
              <a:rPr lang="en-US" dirty="0" err="1" smtClean="0"/>
              <a:t>Ligjit</a:t>
            </a:r>
            <a:r>
              <a:rPr lang="en-US" dirty="0" smtClean="0"/>
              <a:t> Nr.45/2019 </a:t>
            </a:r>
            <a:r>
              <a:rPr lang="en-US" dirty="0"/>
              <a:t>“</a:t>
            </a:r>
            <a:r>
              <a:rPr lang="en-US" dirty="0" err="1"/>
              <a:t>Për</a:t>
            </a:r>
            <a:r>
              <a:rPr lang="en-US" dirty="0"/>
              <a:t> </a:t>
            </a:r>
            <a:r>
              <a:rPr lang="en-US" dirty="0" err="1"/>
              <a:t>mbrojtjen</a:t>
            </a:r>
            <a:r>
              <a:rPr lang="en-US" dirty="0"/>
              <a:t> </a:t>
            </a:r>
            <a:r>
              <a:rPr lang="en-US" dirty="0" err="1"/>
              <a:t>Civile</a:t>
            </a:r>
            <a:r>
              <a:rPr lang="en-US" dirty="0"/>
              <a:t>”, 2 </a:t>
            </a:r>
            <a:r>
              <a:rPr lang="en-US" dirty="0" err="1"/>
              <a:t>më</a:t>
            </a:r>
            <a:r>
              <a:rPr lang="en-US" dirty="0"/>
              <a:t> </a:t>
            </a:r>
            <a:r>
              <a:rPr lang="en-US" dirty="0" err="1"/>
              <a:t>pak</a:t>
            </a:r>
            <a:r>
              <a:rPr lang="en-US" dirty="0"/>
              <a:t> se </a:t>
            </a:r>
            <a:r>
              <a:rPr lang="en-US" dirty="0" err="1"/>
              <a:t>viti</a:t>
            </a:r>
            <a:r>
              <a:rPr lang="en-US" dirty="0"/>
              <a:t> i </a:t>
            </a:r>
            <a:r>
              <a:rPr lang="en-US" dirty="0" err="1"/>
              <a:t>kaluar</a:t>
            </a:r>
            <a:r>
              <a:rPr lang="en-US" dirty="0"/>
              <a:t>. (</a:t>
            </a:r>
            <a:r>
              <a:rPr lang="en-US" dirty="0" err="1"/>
              <a:t>Kjo</a:t>
            </a:r>
            <a:r>
              <a:rPr lang="en-US" dirty="0"/>
              <a:t> </a:t>
            </a:r>
            <a:r>
              <a:rPr lang="en-US" dirty="0" err="1" smtClean="0"/>
              <a:t>pasikemi</a:t>
            </a:r>
            <a:r>
              <a:rPr lang="en-US" dirty="0" smtClean="0"/>
              <a:t> </a:t>
            </a:r>
            <a:r>
              <a:rPr lang="en-US" dirty="0" err="1"/>
              <a:t>pasur</a:t>
            </a:r>
            <a:r>
              <a:rPr lang="en-US" dirty="0"/>
              <a:t> </a:t>
            </a:r>
            <a:r>
              <a:rPr lang="en-US" dirty="0" err="1"/>
              <a:t>më</a:t>
            </a:r>
            <a:r>
              <a:rPr lang="en-US" dirty="0"/>
              <a:t> </a:t>
            </a:r>
            <a:r>
              <a:rPr lang="en-US" dirty="0" err="1"/>
              <a:t>pak</a:t>
            </a:r>
            <a:r>
              <a:rPr lang="en-US" dirty="0"/>
              <a:t> </a:t>
            </a:r>
            <a:r>
              <a:rPr lang="en-US" dirty="0" err="1"/>
              <a:t>faktorë</a:t>
            </a:r>
            <a:r>
              <a:rPr lang="en-US" dirty="0"/>
              <a:t> </a:t>
            </a:r>
            <a:r>
              <a:rPr lang="en-US" dirty="0" err="1"/>
              <a:t>dhe</a:t>
            </a:r>
            <a:r>
              <a:rPr lang="en-US" dirty="0"/>
              <a:t> </a:t>
            </a:r>
            <a:r>
              <a:rPr lang="en-US" dirty="0" err="1"/>
              <a:t>situata</a:t>
            </a:r>
            <a:r>
              <a:rPr lang="en-US" dirty="0"/>
              <a:t> </a:t>
            </a:r>
            <a:r>
              <a:rPr lang="en-US" dirty="0" err="1"/>
              <a:t>emergjente</a:t>
            </a:r>
            <a:r>
              <a:rPr lang="en-US" dirty="0"/>
              <a:t>)</a:t>
            </a:r>
          </a:p>
          <a:p>
            <a:pPr algn="just"/>
            <a:endParaRPr lang="en-US" dirty="0"/>
          </a:p>
          <a:p>
            <a:pPr algn="just"/>
            <a:r>
              <a:rPr lang="en-US" dirty="0" err="1"/>
              <a:t>Janë</a:t>
            </a:r>
            <a:r>
              <a:rPr lang="en-US" dirty="0"/>
              <a:t> </a:t>
            </a:r>
            <a:r>
              <a:rPr lang="en-US" dirty="0" err="1"/>
              <a:t>shqyrtuar</a:t>
            </a:r>
            <a:r>
              <a:rPr lang="en-US" dirty="0"/>
              <a:t> </a:t>
            </a:r>
            <a:r>
              <a:rPr lang="en-US" dirty="0" err="1"/>
              <a:t>dhe</a:t>
            </a:r>
            <a:r>
              <a:rPr lang="en-US" dirty="0"/>
              <a:t> </a:t>
            </a:r>
            <a:r>
              <a:rPr lang="en-US" dirty="0" err="1"/>
              <a:t>konfirmuar</a:t>
            </a:r>
            <a:r>
              <a:rPr lang="en-US" dirty="0"/>
              <a:t> 47 </a:t>
            </a:r>
            <a:r>
              <a:rPr lang="en-US" dirty="0" err="1"/>
              <a:t>vendime</a:t>
            </a:r>
            <a:r>
              <a:rPr lang="en-US" dirty="0"/>
              <a:t> </a:t>
            </a:r>
            <a:r>
              <a:rPr lang="en-US" dirty="0" err="1"/>
              <a:t>të</a:t>
            </a:r>
            <a:r>
              <a:rPr lang="en-US" dirty="0"/>
              <a:t> </a:t>
            </a:r>
            <a:r>
              <a:rPr lang="en-US" dirty="0" err="1"/>
              <a:t>këshillave</a:t>
            </a:r>
            <a:r>
              <a:rPr lang="en-US" dirty="0"/>
              <a:t> </a:t>
            </a:r>
            <a:r>
              <a:rPr lang="en-US" dirty="0" err="1"/>
              <a:t>bashkiakë</a:t>
            </a:r>
            <a:r>
              <a:rPr lang="en-US" dirty="0"/>
              <a:t>, </a:t>
            </a:r>
            <a:r>
              <a:rPr lang="en-US" dirty="0" err="1" smtClean="0"/>
              <a:t>për</a:t>
            </a:r>
            <a:r>
              <a:rPr lang="en-US" dirty="0" smtClean="0"/>
              <a:t> </a:t>
            </a:r>
            <a:r>
              <a:rPr lang="en-US" dirty="0" err="1" smtClean="0"/>
              <a:t>ngjarje</a:t>
            </a:r>
            <a:r>
              <a:rPr lang="en-US" dirty="0" smtClean="0"/>
              <a:t> </a:t>
            </a:r>
            <a:r>
              <a:rPr lang="en-US" dirty="0" err="1"/>
              <a:t>të</a:t>
            </a:r>
            <a:r>
              <a:rPr lang="en-US" dirty="0"/>
              <a:t> </a:t>
            </a:r>
            <a:r>
              <a:rPr lang="en-US" dirty="0" err="1"/>
              <a:t>cilat</a:t>
            </a:r>
            <a:r>
              <a:rPr lang="en-US" dirty="0"/>
              <a:t> </a:t>
            </a:r>
            <a:r>
              <a:rPr lang="en-US" dirty="0" err="1"/>
              <a:t>janë</a:t>
            </a:r>
            <a:r>
              <a:rPr lang="en-US" dirty="0"/>
              <a:t> </a:t>
            </a:r>
            <a:r>
              <a:rPr lang="en-US" dirty="0" err="1"/>
              <a:t>objekt</a:t>
            </a:r>
            <a:r>
              <a:rPr lang="en-US" dirty="0"/>
              <a:t> i </a:t>
            </a:r>
            <a:r>
              <a:rPr lang="en-US" dirty="0" err="1"/>
              <a:t>ligjit</a:t>
            </a:r>
            <a:r>
              <a:rPr lang="en-US" dirty="0"/>
              <a:t> Nr.45/2019 “</a:t>
            </a:r>
            <a:r>
              <a:rPr lang="en-US" dirty="0" err="1"/>
              <a:t>Për</a:t>
            </a:r>
            <a:r>
              <a:rPr lang="en-US" dirty="0"/>
              <a:t> </a:t>
            </a:r>
            <a:r>
              <a:rPr lang="en-US" dirty="0" err="1"/>
              <a:t>Mbrojtjen</a:t>
            </a:r>
            <a:r>
              <a:rPr lang="en-US" dirty="0"/>
              <a:t> </a:t>
            </a:r>
            <a:r>
              <a:rPr lang="en-US" dirty="0" err="1"/>
              <a:t>Civile</a:t>
            </a:r>
            <a:r>
              <a:rPr lang="en-US" dirty="0"/>
              <a:t>”.</a:t>
            </a:r>
          </a:p>
          <a:p>
            <a:pPr algn="just"/>
            <a:r>
              <a:rPr lang="en-US" dirty="0" err="1"/>
              <a:t>Është</a:t>
            </a:r>
            <a:r>
              <a:rPr lang="en-US" dirty="0"/>
              <a:t> </a:t>
            </a:r>
            <a:r>
              <a:rPr lang="en-US" dirty="0" err="1"/>
              <a:t>kthyer</a:t>
            </a:r>
            <a:r>
              <a:rPr lang="en-US" dirty="0"/>
              <a:t> 1 </a:t>
            </a:r>
            <a:r>
              <a:rPr lang="en-US" dirty="0" err="1"/>
              <a:t>vendim</a:t>
            </a:r>
            <a:r>
              <a:rPr lang="en-US" dirty="0"/>
              <a:t> i </a:t>
            </a:r>
            <a:r>
              <a:rPr lang="en-US" dirty="0" err="1"/>
              <a:t>këshillave</a:t>
            </a:r>
            <a:r>
              <a:rPr lang="en-US" dirty="0"/>
              <a:t> </a:t>
            </a:r>
            <a:r>
              <a:rPr lang="en-US" dirty="0" err="1"/>
              <a:t>bashkiakë</a:t>
            </a:r>
            <a:r>
              <a:rPr lang="en-US" dirty="0"/>
              <a:t> </a:t>
            </a:r>
            <a:r>
              <a:rPr lang="en-US" dirty="0" err="1"/>
              <a:t>dhe</a:t>
            </a:r>
            <a:r>
              <a:rPr lang="en-US" dirty="0"/>
              <a:t> 17 </a:t>
            </a:r>
            <a:r>
              <a:rPr lang="en-US" dirty="0" err="1"/>
              <a:t>vendime</a:t>
            </a:r>
            <a:r>
              <a:rPr lang="en-US" dirty="0"/>
              <a:t> i </a:t>
            </a:r>
            <a:r>
              <a:rPr lang="en-US" dirty="0" err="1" smtClean="0"/>
              <a:t>janë</a:t>
            </a:r>
            <a:r>
              <a:rPr lang="en-US" dirty="0" smtClean="0"/>
              <a:t> </a:t>
            </a:r>
            <a:r>
              <a:rPr lang="en-US" dirty="0" err="1" smtClean="0"/>
              <a:t>ridërguar</a:t>
            </a:r>
            <a:r>
              <a:rPr lang="en-US" dirty="0" smtClean="0"/>
              <a:t> </a:t>
            </a:r>
            <a:r>
              <a:rPr lang="en-US" dirty="0" err="1"/>
              <a:t>këshillave</a:t>
            </a:r>
            <a:r>
              <a:rPr lang="en-US" dirty="0"/>
              <a:t> </a:t>
            </a:r>
            <a:r>
              <a:rPr lang="en-US" dirty="0" err="1"/>
              <a:t>bashkiakë</a:t>
            </a:r>
            <a:r>
              <a:rPr lang="en-US" dirty="0"/>
              <a:t> </a:t>
            </a:r>
            <a:r>
              <a:rPr lang="en-US" dirty="0" err="1"/>
              <a:t>për</a:t>
            </a:r>
            <a:r>
              <a:rPr lang="en-US" dirty="0"/>
              <a:t> </a:t>
            </a:r>
            <a:r>
              <a:rPr lang="en-US" dirty="0" err="1"/>
              <a:t>zbatim</a:t>
            </a:r>
            <a:r>
              <a:rPr lang="en-US" dirty="0"/>
              <a:t> </a:t>
            </a:r>
            <a:r>
              <a:rPr lang="en-US" dirty="0" err="1"/>
              <a:t>të</a:t>
            </a:r>
            <a:r>
              <a:rPr lang="en-US" dirty="0"/>
              <a:t> </a:t>
            </a:r>
            <a:r>
              <a:rPr lang="en-US" dirty="0" err="1"/>
              <a:t>ligjshmërisë</a:t>
            </a:r>
            <a:r>
              <a:rPr lang="en-US" dirty="0"/>
              <a:t> </a:t>
            </a:r>
            <a:r>
              <a:rPr lang="en-US" dirty="0" err="1"/>
              <a:t>së</a:t>
            </a:r>
            <a:r>
              <a:rPr lang="en-US" dirty="0"/>
              <a:t> </a:t>
            </a:r>
            <a:r>
              <a:rPr lang="en-US" dirty="0" err="1"/>
              <a:t>aktit</a:t>
            </a:r>
            <a:r>
              <a:rPr lang="en-US" dirty="0"/>
              <a:t>.</a:t>
            </a:r>
          </a:p>
          <a:p>
            <a:pPr algn="just"/>
            <a:r>
              <a:rPr lang="en-US" dirty="0" err="1"/>
              <a:t>Referuar</a:t>
            </a:r>
            <a:r>
              <a:rPr lang="en-US" dirty="0"/>
              <a:t> </a:t>
            </a:r>
            <a:r>
              <a:rPr lang="en-US" dirty="0" err="1"/>
              <a:t>vitit</a:t>
            </a:r>
            <a:r>
              <a:rPr lang="en-US" dirty="0"/>
              <a:t> 2022, </a:t>
            </a:r>
            <a:r>
              <a:rPr lang="en-US" dirty="0" err="1"/>
              <a:t>kemi</a:t>
            </a:r>
            <a:r>
              <a:rPr lang="en-US" dirty="0"/>
              <a:t> </a:t>
            </a:r>
            <a:r>
              <a:rPr lang="en-US" dirty="0" err="1"/>
              <a:t>miratuar</a:t>
            </a:r>
            <a:r>
              <a:rPr lang="en-US" dirty="0"/>
              <a:t> 3 </a:t>
            </a:r>
            <a:r>
              <a:rPr lang="en-US" dirty="0" err="1"/>
              <a:t>vendime</a:t>
            </a:r>
            <a:r>
              <a:rPr lang="en-US" dirty="0"/>
              <a:t> </a:t>
            </a:r>
            <a:r>
              <a:rPr lang="en-US" dirty="0" err="1"/>
              <a:t>të</a:t>
            </a:r>
            <a:r>
              <a:rPr lang="en-US" dirty="0"/>
              <a:t> </a:t>
            </a:r>
            <a:r>
              <a:rPr lang="en-US" dirty="0" err="1"/>
              <a:t>këshillave</a:t>
            </a:r>
            <a:r>
              <a:rPr lang="en-US" dirty="0"/>
              <a:t> </a:t>
            </a:r>
            <a:r>
              <a:rPr lang="en-US" dirty="0" err="1" smtClean="0"/>
              <a:t>bashkiakë</a:t>
            </a:r>
            <a:r>
              <a:rPr lang="en-US" dirty="0" smtClean="0"/>
              <a:t> </a:t>
            </a:r>
            <a:r>
              <a:rPr lang="en-US" dirty="0" err="1" smtClean="0"/>
              <a:t>më</a:t>
            </a:r>
            <a:r>
              <a:rPr lang="en-US" dirty="0" smtClean="0"/>
              <a:t> </a:t>
            </a:r>
            <a:r>
              <a:rPr lang="en-US" dirty="0" err="1"/>
              <a:t>shumë</a:t>
            </a:r>
            <a:r>
              <a:rPr lang="en-US" dirty="0"/>
              <a:t>, </a:t>
            </a:r>
            <a:r>
              <a:rPr lang="en-US" dirty="0" err="1"/>
              <a:t>janë</a:t>
            </a:r>
            <a:r>
              <a:rPr lang="en-US" dirty="0"/>
              <a:t> </a:t>
            </a:r>
            <a:r>
              <a:rPr lang="en-US" dirty="0" err="1"/>
              <a:t>kthyer</a:t>
            </a:r>
            <a:r>
              <a:rPr lang="en-US" dirty="0"/>
              <a:t> 4 </a:t>
            </a:r>
            <a:r>
              <a:rPr lang="en-US" dirty="0" err="1"/>
              <a:t>vendime</a:t>
            </a:r>
            <a:r>
              <a:rPr lang="en-US" dirty="0"/>
              <a:t> </a:t>
            </a:r>
            <a:r>
              <a:rPr lang="en-US" dirty="0" err="1"/>
              <a:t>të</a:t>
            </a:r>
            <a:r>
              <a:rPr lang="en-US" dirty="0"/>
              <a:t> </a:t>
            </a:r>
            <a:r>
              <a:rPr lang="en-US" dirty="0" err="1"/>
              <a:t>këshillave</a:t>
            </a:r>
            <a:r>
              <a:rPr lang="en-US" dirty="0"/>
              <a:t> </a:t>
            </a:r>
            <a:r>
              <a:rPr lang="en-US" dirty="0" err="1"/>
              <a:t>bashkiakë</a:t>
            </a:r>
            <a:r>
              <a:rPr lang="en-US" dirty="0"/>
              <a:t> </a:t>
            </a:r>
            <a:r>
              <a:rPr lang="en-US" dirty="0" err="1"/>
              <a:t>më</a:t>
            </a:r>
            <a:r>
              <a:rPr lang="en-US" dirty="0"/>
              <a:t> </a:t>
            </a:r>
            <a:r>
              <a:rPr lang="en-US" dirty="0" err="1"/>
              <a:t>pak.</a:t>
            </a:r>
            <a:endParaRPr lang="en-US" dirty="0"/>
          </a:p>
          <a:p>
            <a:pPr algn="just"/>
            <a:endParaRPr lang="en-US" dirty="0"/>
          </a:p>
          <a:p>
            <a:pPr algn="just"/>
            <a:r>
              <a:rPr lang="en-US" dirty="0" err="1"/>
              <a:t>Kemi</a:t>
            </a:r>
            <a:r>
              <a:rPr lang="en-US" dirty="0"/>
              <a:t> </a:t>
            </a:r>
            <a:r>
              <a:rPr lang="en-US" dirty="0" err="1"/>
              <a:t>realizuar</a:t>
            </a:r>
            <a:r>
              <a:rPr lang="en-US" dirty="0"/>
              <a:t> </a:t>
            </a:r>
            <a:r>
              <a:rPr lang="en-US" dirty="0" err="1"/>
              <a:t>bashkëveprim</a:t>
            </a:r>
            <a:r>
              <a:rPr lang="en-US" dirty="0"/>
              <a:t> me </a:t>
            </a:r>
            <a:r>
              <a:rPr lang="en-US" dirty="0" err="1"/>
              <a:t>organet</a:t>
            </a:r>
            <a:r>
              <a:rPr lang="en-US" dirty="0"/>
              <a:t> e </a:t>
            </a:r>
            <a:r>
              <a:rPr lang="en-US" dirty="0" err="1"/>
              <a:t>njësive</a:t>
            </a:r>
            <a:r>
              <a:rPr lang="en-US" dirty="0"/>
              <a:t> </a:t>
            </a:r>
            <a:r>
              <a:rPr lang="en-US" dirty="0" err="1"/>
              <a:t>të</a:t>
            </a:r>
            <a:r>
              <a:rPr lang="en-US" dirty="0"/>
              <a:t> </a:t>
            </a:r>
            <a:r>
              <a:rPr lang="en-US" dirty="0" err="1" smtClean="0"/>
              <a:t>vetëqeverisjes</a:t>
            </a:r>
            <a:r>
              <a:rPr lang="en-US" dirty="0" smtClean="0"/>
              <a:t> </a:t>
            </a:r>
            <a:r>
              <a:rPr lang="en-US" dirty="0" err="1" smtClean="0"/>
              <a:t>vendore</a:t>
            </a:r>
            <a:r>
              <a:rPr lang="en-US" dirty="0"/>
              <a:t>, </a:t>
            </a:r>
            <a:r>
              <a:rPr lang="en-US" dirty="0" err="1"/>
              <a:t>degët</a:t>
            </a:r>
            <a:r>
              <a:rPr lang="en-US" dirty="0"/>
              <a:t> </a:t>
            </a:r>
            <a:r>
              <a:rPr lang="en-US" dirty="0" err="1"/>
              <a:t>rajonale</a:t>
            </a:r>
            <a:r>
              <a:rPr lang="en-US" dirty="0"/>
              <a:t> </a:t>
            </a:r>
            <a:r>
              <a:rPr lang="en-US" dirty="0" err="1"/>
              <a:t>për</a:t>
            </a:r>
            <a:r>
              <a:rPr lang="en-US" dirty="0"/>
              <a:t> </a:t>
            </a:r>
            <a:r>
              <a:rPr lang="en-US" dirty="0" err="1"/>
              <a:t>marrjen</a:t>
            </a:r>
            <a:r>
              <a:rPr lang="en-US" dirty="0"/>
              <a:t> e </a:t>
            </a:r>
            <a:r>
              <a:rPr lang="en-US" dirty="0" err="1"/>
              <a:t>masave</a:t>
            </a:r>
            <a:r>
              <a:rPr lang="en-US" dirty="0"/>
              <a:t> </a:t>
            </a:r>
            <a:r>
              <a:rPr lang="en-US" dirty="0" err="1"/>
              <a:t>parandaluese</a:t>
            </a:r>
            <a:r>
              <a:rPr lang="en-US" dirty="0"/>
              <a:t> </a:t>
            </a:r>
            <a:r>
              <a:rPr lang="en-US" dirty="0" err="1" smtClean="0"/>
              <a:t>për</a:t>
            </a:r>
            <a:r>
              <a:rPr lang="en-US" dirty="0" smtClean="0"/>
              <a:t> </a:t>
            </a:r>
            <a:r>
              <a:rPr lang="en-US" dirty="0" err="1" smtClean="0"/>
              <a:t>përballimin</a:t>
            </a:r>
            <a:r>
              <a:rPr lang="en-US" dirty="0" smtClean="0"/>
              <a:t> </a:t>
            </a:r>
            <a:r>
              <a:rPr lang="en-US" dirty="0"/>
              <a:t>e </a:t>
            </a:r>
            <a:r>
              <a:rPr lang="en-US" dirty="0" err="1"/>
              <a:t>situatave</a:t>
            </a:r>
            <a:r>
              <a:rPr lang="en-US" dirty="0"/>
              <a:t> </a:t>
            </a:r>
            <a:r>
              <a:rPr lang="en-US" dirty="0" err="1"/>
              <a:t>emergjente</a:t>
            </a:r>
            <a:r>
              <a:rPr lang="en-US" dirty="0"/>
              <a:t> </a:t>
            </a:r>
            <a:r>
              <a:rPr lang="en-US" dirty="0" err="1"/>
              <a:t>sidomos</a:t>
            </a:r>
            <a:r>
              <a:rPr lang="en-US" dirty="0"/>
              <a:t> </a:t>
            </a:r>
            <a:r>
              <a:rPr lang="en-US" dirty="0" err="1"/>
              <a:t>ato</a:t>
            </a:r>
            <a:r>
              <a:rPr lang="en-US" dirty="0"/>
              <a:t> </a:t>
            </a:r>
            <a:r>
              <a:rPr lang="en-US" dirty="0" err="1"/>
              <a:t>dimërore</a:t>
            </a:r>
            <a:r>
              <a:rPr lang="en-US" dirty="0"/>
              <a:t> </a:t>
            </a:r>
            <a:r>
              <a:rPr lang="en-US" dirty="0" err="1"/>
              <a:t>ose</a:t>
            </a:r>
            <a:r>
              <a:rPr lang="en-US" dirty="0"/>
              <a:t> </a:t>
            </a:r>
            <a:r>
              <a:rPr lang="en-US" dirty="0" err="1" smtClean="0"/>
              <a:t>verore</a:t>
            </a:r>
            <a:r>
              <a:rPr lang="en-US" dirty="0" smtClean="0"/>
              <a:t> </a:t>
            </a:r>
            <a:r>
              <a:rPr lang="en-US" dirty="0" err="1" smtClean="0"/>
              <a:t>sipas</a:t>
            </a:r>
            <a:r>
              <a:rPr lang="en-US" dirty="0" smtClean="0"/>
              <a:t> </a:t>
            </a:r>
            <a:r>
              <a:rPr lang="en-US" dirty="0" err="1"/>
              <a:t>parashikmeve</a:t>
            </a:r>
            <a:r>
              <a:rPr lang="en-US" dirty="0"/>
              <a:t> </a:t>
            </a:r>
            <a:r>
              <a:rPr lang="en-US" dirty="0" err="1"/>
              <a:t>ligjore</a:t>
            </a:r>
            <a:r>
              <a:rPr lang="en-US"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53400" cy="1828800"/>
          </a:xfrm>
        </p:spPr>
        <p:style>
          <a:lnRef idx="3">
            <a:schemeClr val="lt1"/>
          </a:lnRef>
          <a:fillRef idx="1">
            <a:schemeClr val="accent1"/>
          </a:fillRef>
          <a:effectRef idx="1">
            <a:schemeClr val="accent1"/>
          </a:effectRef>
          <a:fontRef idx="minor">
            <a:schemeClr val="lt1"/>
          </a:fontRef>
        </p:style>
        <p:txBody>
          <a:bodyPr>
            <a:normAutofit/>
          </a:bodyPr>
          <a:lstStyle/>
          <a:p>
            <a:r>
              <a:rPr lang="en-US" sz="2400" b="1" dirty="0" smtClean="0"/>
              <a:t>BASHKËPUNIMI</a:t>
            </a:r>
            <a:r>
              <a:rPr lang="en-US" sz="2400" b="1" dirty="0"/>
              <a:t/>
            </a:r>
            <a:br>
              <a:rPr lang="en-US" sz="2400" b="1" dirty="0"/>
            </a:br>
            <a:r>
              <a:rPr lang="en-US" sz="2400" b="1" dirty="0"/>
              <a:t>NË BASHKËPUNIM ME MINISTRINË E MBROJTJES DHE AGJENSINË</a:t>
            </a:r>
            <a:br>
              <a:rPr lang="en-US" sz="2400" b="1" dirty="0"/>
            </a:br>
            <a:r>
              <a:rPr lang="en-US" sz="2400" b="1" dirty="0"/>
              <a:t>KOMBËTARE TË MBROJTJES CIVILE:</a:t>
            </a:r>
          </a:p>
        </p:txBody>
      </p:sp>
      <p:sp>
        <p:nvSpPr>
          <p:cNvPr id="3" name="Content Placeholder 2"/>
          <p:cNvSpPr>
            <a:spLocks noGrp="1"/>
          </p:cNvSpPr>
          <p:nvPr>
            <p:ph idx="1"/>
          </p:nvPr>
        </p:nvSpPr>
        <p:spPr>
          <a:xfrm>
            <a:off x="457200" y="1600200"/>
            <a:ext cx="8229600" cy="4953000"/>
          </a:xfrm>
        </p:spPr>
        <p:style>
          <a:lnRef idx="3">
            <a:schemeClr val="lt1"/>
          </a:lnRef>
          <a:fillRef idx="1">
            <a:schemeClr val="accent1"/>
          </a:fillRef>
          <a:effectRef idx="1">
            <a:schemeClr val="accent1"/>
          </a:effectRef>
          <a:fontRef idx="minor">
            <a:schemeClr val="lt1"/>
          </a:fontRef>
        </p:style>
        <p:txBody>
          <a:bodyPr>
            <a:noAutofit/>
          </a:bodyPr>
          <a:lstStyle/>
          <a:p>
            <a:r>
              <a:rPr lang="en-US" sz="2000" dirty="0">
                <a:latin typeface="Times New Roman" pitchFamily="18" charset="0"/>
                <a:cs typeface="Times New Roman" pitchFamily="18" charset="0"/>
              </a:rPr>
              <a:t>U </a:t>
            </a:r>
            <a:r>
              <a:rPr lang="en-US" sz="2000" dirty="0" err="1">
                <a:latin typeface="Times New Roman" pitchFamily="18" charset="0"/>
                <a:cs typeface="Times New Roman" pitchFamily="18" charset="0"/>
              </a:rPr>
              <a:t>realizua</a:t>
            </a:r>
            <a:r>
              <a:rPr lang="en-US" sz="2000" dirty="0">
                <a:latin typeface="Times New Roman" pitchFamily="18" charset="0"/>
                <a:cs typeface="Times New Roman" pitchFamily="18" charset="0"/>
              </a:rPr>
              <a:t> me </a:t>
            </a:r>
            <a:r>
              <a:rPr lang="en-US" sz="2000" dirty="0" err="1">
                <a:latin typeface="Times New Roman" pitchFamily="18" charset="0"/>
                <a:cs typeface="Times New Roman" pitchFamily="18" charset="0"/>
              </a:rPr>
              <a:t>sukses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forcat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xheniere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Komandës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Mbështetëse</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dhe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Bashkia</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Cërrik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operacioni</a:t>
            </a:r>
            <a:r>
              <a:rPr lang="en-US" sz="2000" dirty="0">
                <a:latin typeface="Times New Roman" pitchFamily="18" charset="0"/>
                <a:cs typeface="Times New Roman" pitchFamily="18" charset="0"/>
              </a:rPr>
              <a:t> i </a:t>
            </a:r>
            <a:r>
              <a:rPr lang="en-US" sz="2000" dirty="0" err="1">
                <a:latin typeface="Times New Roman" pitchFamily="18" charset="0"/>
                <a:cs typeface="Times New Roman" pitchFamily="18" charset="0"/>
              </a:rPr>
              <a:t>copëtimit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shkëmbit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ndodhur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në</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fshatin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Topojan</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në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datë</a:t>
            </a:r>
            <a:r>
              <a:rPr lang="en-US" sz="2000" dirty="0">
                <a:latin typeface="Times New Roman" pitchFamily="18" charset="0"/>
                <a:cs typeface="Times New Roman" pitchFamily="18" charset="0"/>
              </a:rPr>
              <a:t> 30.01.2023. </a:t>
            </a:r>
            <a:r>
              <a:rPr lang="en-US" sz="2000" dirty="0" err="1">
                <a:latin typeface="Times New Roman" pitchFamily="18" charset="0"/>
                <a:cs typeface="Times New Roman" pitchFamily="18" charset="0"/>
              </a:rPr>
              <a:t>Ky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ishte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një</a:t>
            </a:r>
            <a:r>
              <a:rPr lang="en-US" sz="2000" dirty="0">
                <a:latin typeface="Times New Roman" pitchFamily="18" charset="0"/>
                <a:cs typeface="Times New Roman" pitchFamily="18" charset="0"/>
              </a:rPr>
              <a:t> problem i </a:t>
            </a:r>
            <a:r>
              <a:rPr lang="en-US" sz="2000" dirty="0" err="1">
                <a:latin typeface="Times New Roman" pitchFamily="18" charset="0"/>
                <a:cs typeface="Times New Roman" pitchFamily="18" charset="0"/>
              </a:rPr>
              <a:t>mbartur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nga</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viti</a:t>
            </a:r>
            <a:r>
              <a:rPr lang="en-US" sz="2000" dirty="0" smtClean="0">
                <a:latin typeface="Times New Roman" pitchFamily="18" charset="0"/>
                <a:cs typeface="Times New Roman" pitchFamily="18" charset="0"/>
              </a:rPr>
              <a:t> 2019 </a:t>
            </a:r>
            <a:r>
              <a:rPr lang="en-US" sz="2000" dirty="0" err="1">
                <a:latin typeface="Times New Roman" pitchFamily="18" charset="0"/>
                <a:cs typeface="Times New Roman" pitchFamily="18" charset="0"/>
              </a:rPr>
              <a:t>dhe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rrezikonte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jetën</a:t>
            </a:r>
            <a:r>
              <a:rPr lang="en-US" sz="2000" dirty="0">
                <a:latin typeface="Times New Roman" pitchFamily="18" charset="0"/>
                <a:cs typeface="Times New Roman" pitchFamily="18" charset="0"/>
              </a:rPr>
              <a:t> e </a:t>
            </a:r>
            <a:r>
              <a:rPr lang="en-US" sz="2000" dirty="0" err="1">
                <a:latin typeface="Times New Roman" pitchFamily="18" charset="0"/>
                <a:cs typeface="Times New Roman" pitchFamily="18" charset="0"/>
              </a:rPr>
              <a:t>banorëve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dhe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banesa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operacion</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u </a:t>
            </a:r>
            <a:r>
              <a:rPr lang="en-US" sz="2000" dirty="0" err="1" smtClean="0">
                <a:latin typeface="Times New Roman" pitchFamily="18" charset="0"/>
                <a:cs typeface="Times New Roman" pitchFamily="18" charset="0"/>
              </a:rPr>
              <a:t>mundësua</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pas </a:t>
            </a:r>
            <a:r>
              <a:rPr lang="en-US" sz="2000" dirty="0" err="1">
                <a:latin typeface="Times New Roman" pitchFamily="18" charset="0"/>
                <a:cs typeface="Times New Roman" pitchFamily="18" charset="0"/>
              </a:rPr>
              <a:t>angazhimit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dhe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komunikimit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vazhdueshëm</a:t>
            </a:r>
            <a:r>
              <a:rPr lang="en-US" sz="2000" dirty="0">
                <a:latin typeface="Times New Roman" pitchFamily="18" charset="0"/>
                <a:cs typeface="Times New Roman" pitchFamily="18" charset="0"/>
              </a:rPr>
              <a:t> me </a:t>
            </a:r>
            <a:r>
              <a:rPr lang="en-US" sz="2000" dirty="0" smtClean="0">
                <a:latin typeface="Times New Roman" pitchFamily="18" charset="0"/>
                <a:cs typeface="Times New Roman" pitchFamily="18" charset="0"/>
              </a:rPr>
              <a:t>AKMC </a:t>
            </a:r>
            <a:r>
              <a:rPr lang="en-US" sz="2000" dirty="0" err="1" smtClean="0">
                <a:latin typeface="Times New Roman" pitchFamily="18" charset="0"/>
                <a:cs typeface="Times New Roman" pitchFamily="18" charset="0"/>
              </a:rPr>
              <a:t>dhe</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Ministrinë</a:t>
            </a:r>
            <a:r>
              <a:rPr lang="en-US" sz="2000" dirty="0">
                <a:latin typeface="Times New Roman" pitchFamily="18" charset="0"/>
                <a:cs typeface="Times New Roman" pitchFamily="18" charset="0"/>
              </a:rPr>
              <a:t> e </a:t>
            </a:r>
            <a:r>
              <a:rPr lang="en-US" sz="2000" dirty="0" err="1">
                <a:latin typeface="Times New Roman" pitchFamily="18" charset="0"/>
                <a:cs typeface="Times New Roman" pitchFamily="18" charset="0"/>
              </a:rPr>
              <a:t>Mbrojtjes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Vlera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financiare</a:t>
            </a:r>
            <a:r>
              <a:rPr lang="en-US" sz="2000" dirty="0">
                <a:latin typeface="Times New Roman" pitchFamily="18" charset="0"/>
                <a:cs typeface="Times New Roman" pitchFamily="18" charset="0"/>
              </a:rPr>
              <a:t> e </a:t>
            </a:r>
            <a:r>
              <a:rPr lang="en-US" sz="2000" dirty="0" err="1">
                <a:latin typeface="Times New Roman" pitchFamily="18" charset="0"/>
                <a:cs typeface="Times New Roman" pitchFamily="18" charset="0"/>
              </a:rPr>
              <a:t>këtij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operacioni</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ishte</a:t>
            </a:r>
            <a:r>
              <a:rPr lang="en-US" sz="2000" dirty="0" smtClean="0">
                <a:latin typeface="Times New Roman" pitchFamily="18" charset="0"/>
                <a:cs typeface="Times New Roman" pitchFamily="18" charset="0"/>
              </a:rPr>
              <a:t>: 2.853.497lekë </a:t>
            </a:r>
            <a:r>
              <a:rPr lang="en-US" sz="2000" dirty="0" err="1">
                <a:latin typeface="Times New Roman" pitchFamily="18" charset="0"/>
                <a:cs typeface="Times New Roman" pitchFamily="18" charset="0"/>
              </a:rPr>
              <a:t>ku</a:t>
            </a:r>
            <a:r>
              <a:rPr lang="en-US" sz="2000" dirty="0">
                <a:latin typeface="Times New Roman" pitchFamily="18" charset="0"/>
                <a:cs typeface="Times New Roman" pitchFamily="18" charset="0"/>
              </a:rPr>
              <a:t> 599.960lekë </a:t>
            </a:r>
            <a:r>
              <a:rPr lang="en-US" sz="2000" dirty="0" err="1">
                <a:latin typeface="Times New Roman" pitchFamily="18" charset="0"/>
                <a:cs typeface="Times New Roman" pitchFamily="18" charset="0"/>
              </a:rPr>
              <a:t>kontribuoi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bashkia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Cërrik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dhe</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2.253.537lekë </a:t>
            </a:r>
            <a:r>
              <a:rPr lang="en-US" sz="2000" dirty="0" err="1" smtClean="0">
                <a:latin typeface="Times New Roman" pitchFamily="18" charset="0"/>
                <a:cs typeface="Times New Roman" pitchFamily="18" charset="0"/>
              </a:rPr>
              <a:t>kontribuoi</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Ministria</a:t>
            </a:r>
            <a:r>
              <a:rPr lang="en-US" sz="2000" dirty="0">
                <a:latin typeface="Times New Roman" pitchFamily="18" charset="0"/>
                <a:cs typeface="Times New Roman" pitchFamily="18" charset="0"/>
              </a:rPr>
              <a:t> e </a:t>
            </a:r>
            <a:r>
              <a:rPr lang="en-US" sz="2000" dirty="0" err="1">
                <a:latin typeface="Times New Roman" pitchFamily="18" charset="0"/>
                <a:cs typeface="Times New Roman" pitchFamily="18" charset="0"/>
              </a:rPr>
              <a:t>Mbrojtjes</a:t>
            </a:r>
            <a:r>
              <a:rPr lang="en-US" sz="2000" dirty="0">
                <a:latin typeface="Times New Roman" pitchFamily="18" charset="0"/>
                <a:cs typeface="Times New Roman" pitchFamily="18" charset="0"/>
              </a:rPr>
              <a:t>.</a:t>
            </a:r>
          </a:p>
          <a:p>
            <a:endParaRPr lang="en-US" sz="2000" dirty="0">
              <a:latin typeface="Times New Roman" pitchFamily="18" charset="0"/>
              <a:cs typeface="Times New Roman" pitchFamily="18" charset="0"/>
            </a:endParaRPr>
          </a:p>
          <a:p>
            <a:r>
              <a:rPr lang="en-US" sz="2000" dirty="0" err="1">
                <a:latin typeface="Times New Roman" pitchFamily="18" charset="0"/>
                <a:cs typeface="Times New Roman" pitchFamily="18" charset="0"/>
              </a:rPr>
              <a:t>Nga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forcat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xheniere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Komandës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Mbështetëse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realizua</a:t>
            </a:r>
            <a:r>
              <a:rPr lang="en-US" sz="2000" dirty="0">
                <a:latin typeface="Times New Roman" pitchFamily="18" charset="0"/>
                <a:cs typeface="Times New Roman" pitchFamily="18" charset="0"/>
              </a:rPr>
              <a:t> me </a:t>
            </a:r>
            <a:r>
              <a:rPr lang="en-US" sz="2000" dirty="0" err="1" smtClean="0">
                <a:latin typeface="Times New Roman" pitchFamily="18" charset="0"/>
                <a:cs typeface="Times New Roman" pitchFamily="18" charset="0"/>
              </a:rPr>
              <a:t>sukses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operacioni</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i </a:t>
            </a:r>
            <a:r>
              <a:rPr lang="en-US" sz="2000" dirty="0" err="1">
                <a:latin typeface="Times New Roman" pitchFamily="18" charset="0"/>
                <a:cs typeface="Times New Roman" pitchFamily="18" charset="0"/>
              </a:rPr>
              <a:t>largimit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municionit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luftarak</a:t>
            </a:r>
            <a:r>
              <a:rPr lang="en-US" sz="2000" dirty="0">
                <a:latin typeface="Times New Roman" pitchFamily="18" charset="0"/>
                <a:cs typeface="Times New Roman" pitchFamily="18" charset="0"/>
              </a:rPr>
              <a:t> me </a:t>
            </a:r>
            <a:r>
              <a:rPr lang="en-US" sz="2000" dirty="0" err="1">
                <a:latin typeface="Times New Roman" pitchFamily="18" charset="0"/>
                <a:cs typeface="Times New Roman" pitchFamily="18" charset="0"/>
              </a:rPr>
              <a:t>rrezikshmëri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lartë</a:t>
            </a:r>
            <a:r>
              <a:rPr lang="en-US" sz="2000" dirty="0">
                <a:latin typeface="Times New Roman" pitchFamily="18" charset="0"/>
                <a:cs typeface="Times New Roman" pitchFamily="18" charset="0"/>
              </a:rPr>
              <a:t> i </a:t>
            </a:r>
            <a:r>
              <a:rPr lang="en-US" sz="2000" dirty="0" err="1" smtClean="0">
                <a:latin typeface="Times New Roman" pitchFamily="18" charset="0"/>
                <a:cs typeface="Times New Roman" pitchFamily="18" charset="0"/>
              </a:rPr>
              <a:t>llojit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silurë</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detare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ambientet</a:t>
            </a:r>
            <a:r>
              <a:rPr lang="en-US" sz="2000" dirty="0">
                <a:latin typeface="Times New Roman" pitchFamily="18" charset="0"/>
                <a:cs typeface="Times New Roman" pitchFamily="18" charset="0"/>
              </a:rPr>
              <a:t> e </a:t>
            </a:r>
            <a:r>
              <a:rPr lang="en-US" sz="2000" dirty="0" err="1">
                <a:latin typeface="Times New Roman" pitchFamily="18" charset="0"/>
                <a:cs typeface="Times New Roman" pitchFamily="18" charset="0"/>
              </a:rPr>
              <a:t>subjektit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privat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Kurum</a:t>
            </a:r>
            <a:r>
              <a:rPr lang="en-US" sz="2000" dirty="0">
                <a:latin typeface="Times New Roman" pitchFamily="18" charset="0"/>
                <a:cs typeface="Times New Roman" pitchFamily="18" charset="0"/>
              </a:rPr>
              <a:t> International”.</a:t>
            </a:r>
            <a:r>
              <a:rPr lang="en-US" sz="2000" dirty="0" err="1">
                <a:latin typeface="Times New Roman" pitchFamily="18" charset="0"/>
                <a:cs typeface="Times New Roman" pitchFamily="18" charset="0"/>
              </a:rPr>
              <a:t>sha</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territorin</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e </a:t>
            </a:r>
            <a:r>
              <a:rPr lang="en-US" sz="2000" dirty="0" err="1">
                <a:latin typeface="Times New Roman" pitchFamily="18" charset="0"/>
                <a:cs typeface="Times New Roman" pitchFamily="18" charset="0"/>
              </a:rPr>
              <a:t>ish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Kombinatit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Metalurgjik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Elbasan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operacion</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krye</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pas </a:t>
            </a:r>
            <a:r>
              <a:rPr lang="en-US" sz="2000" dirty="0" err="1" smtClean="0">
                <a:latin typeface="Times New Roman" pitchFamily="18" charset="0"/>
                <a:cs typeface="Times New Roman" pitchFamily="18" charset="0"/>
              </a:rPr>
              <a:t>angazhimit</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dhe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komunikimit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vazhdueshëm</a:t>
            </a:r>
            <a:r>
              <a:rPr lang="en-US" sz="2000" dirty="0">
                <a:latin typeface="Times New Roman" pitchFamily="18" charset="0"/>
                <a:cs typeface="Times New Roman" pitchFamily="18" charset="0"/>
              </a:rPr>
              <a:t> me AKMC, </a:t>
            </a:r>
            <a:r>
              <a:rPr lang="en-US" sz="2000" dirty="0" err="1">
                <a:latin typeface="Times New Roman" pitchFamily="18" charset="0"/>
                <a:cs typeface="Times New Roman" pitchFamily="18" charset="0"/>
              </a:rPr>
              <a:t>Ministrinë</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 </a:t>
            </a:r>
            <a:r>
              <a:rPr lang="en-US" sz="2000" dirty="0" err="1" smtClean="0">
                <a:latin typeface="Times New Roman" pitchFamily="18" charset="0"/>
                <a:cs typeface="Times New Roman" pitchFamily="18" charset="0"/>
              </a:rPr>
              <a:t>Mbrojtjes</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dhe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Ministrinë</a:t>
            </a:r>
            <a:r>
              <a:rPr lang="en-US" sz="2000" dirty="0">
                <a:latin typeface="Times New Roman" pitchFamily="18" charset="0"/>
                <a:cs typeface="Times New Roman" pitchFamily="18" charset="0"/>
              </a:rPr>
              <a:t> e </a:t>
            </a:r>
            <a:r>
              <a:rPr lang="en-US" sz="2000" dirty="0" err="1">
                <a:latin typeface="Times New Roman" pitchFamily="18" charset="0"/>
                <a:cs typeface="Times New Roman" pitchFamily="18" charset="0"/>
              </a:rPr>
              <a:t>Brendshme</a:t>
            </a:r>
            <a:r>
              <a:rPr lang="en-US" sz="2000" dirty="0">
                <a:latin typeface="Times New Roman" pitchFamily="18" charset="0"/>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fi-FI" sz="2800" b="1" dirty="0"/>
              <a:t>DREJTORIA RAJONALE E UJITJES E KULLIMIT KORÇË</a:t>
            </a:r>
            <a:endParaRPr lang="en-US" sz="2800" b="1" dirty="0"/>
          </a:p>
        </p:txBody>
      </p:sp>
      <p:sp>
        <p:nvSpPr>
          <p:cNvPr id="3" name="Content Placeholder 2"/>
          <p:cNvSpPr>
            <a:spLocks noGrp="1"/>
          </p:cNvSpPr>
          <p:nvPr>
            <p:ph idx="1"/>
          </p:nvPr>
        </p:nvSpPr>
        <p:spPr>
          <a:xfrm>
            <a:off x="457200" y="1371600"/>
            <a:ext cx="8229600" cy="5257800"/>
          </a:xfrm>
        </p:spPr>
        <p:style>
          <a:lnRef idx="3">
            <a:schemeClr val="lt1"/>
          </a:lnRef>
          <a:fillRef idx="1">
            <a:schemeClr val="accent1"/>
          </a:fillRef>
          <a:effectRef idx="1">
            <a:schemeClr val="accent1"/>
          </a:effectRef>
          <a:fontRef idx="minor">
            <a:schemeClr val="lt1"/>
          </a:fontRef>
        </p:style>
        <p:txBody>
          <a:bodyPr>
            <a:normAutofit fontScale="62500" lnSpcReduction="20000"/>
          </a:bodyPr>
          <a:lstStyle/>
          <a:p>
            <a:pPr marL="115888" indent="20638" algn="just">
              <a:buNone/>
            </a:pPr>
            <a:endParaRPr lang="en-GB" dirty="0" smtClean="0"/>
          </a:p>
          <a:p>
            <a:pPr marL="573088" indent="-457200" algn="just"/>
            <a:r>
              <a:rPr lang="sq-AL" sz="3400" dirty="0" smtClean="0">
                <a:latin typeface="Times New Roman" pitchFamily="18" charset="0"/>
                <a:cs typeface="Times New Roman" pitchFamily="18" charset="0"/>
              </a:rPr>
              <a:t>Ka </a:t>
            </a:r>
            <a:r>
              <a:rPr lang="sq-AL" sz="3400" dirty="0">
                <a:latin typeface="Times New Roman" pitchFamily="18" charset="0"/>
                <a:cs typeface="Times New Roman" pitchFamily="18" charset="0"/>
              </a:rPr>
              <a:t>përfunduar investimi i mbrojtjes lumore nga lumi Shkumbin </a:t>
            </a:r>
            <a:r>
              <a:rPr lang="sq-AL" sz="3400" dirty="0" smtClean="0">
                <a:latin typeface="Times New Roman" pitchFamily="18" charset="0"/>
                <a:cs typeface="Times New Roman" pitchFamily="18" charset="0"/>
              </a:rPr>
              <a:t>në</a:t>
            </a:r>
            <a:r>
              <a:rPr lang="en-GB" sz="3400" dirty="0" smtClean="0">
                <a:latin typeface="Times New Roman" pitchFamily="18" charset="0"/>
                <a:cs typeface="Times New Roman" pitchFamily="18" charset="0"/>
              </a:rPr>
              <a:t> </a:t>
            </a:r>
            <a:r>
              <a:rPr lang="sq-AL" sz="3400" dirty="0" smtClean="0">
                <a:latin typeface="Times New Roman" pitchFamily="18" charset="0"/>
                <a:cs typeface="Times New Roman" pitchFamily="18" charset="0"/>
              </a:rPr>
              <a:t>Shirgjan</a:t>
            </a:r>
            <a:r>
              <a:rPr lang="sq-AL" sz="3400" dirty="0">
                <a:latin typeface="Times New Roman" pitchFamily="18" charset="0"/>
                <a:cs typeface="Times New Roman" pitchFamily="18" charset="0"/>
              </a:rPr>
              <a:t>, Elbasan me gjatësi 400m, mbrojtja nga gërryerjet në </a:t>
            </a:r>
            <a:r>
              <a:rPr lang="sq-AL" sz="3400" dirty="0" smtClean="0">
                <a:latin typeface="Times New Roman" pitchFamily="18" charset="0"/>
                <a:cs typeface="Times New Roman" pitchFamily="18" charset="0"/>
              </a:rPr>
              <a:t>fshatin</a:t>
            </a:r>
            <a:r>
              <a:rPr lang="en-GB" sz="3400" dirty="0" smtClean="0">
                <a:latin typeface="Times New Roman" pitchFamily="18" charset="0"/>
                <a:cs typeface="Times New Roman" pitchFamily="18" charset="0"/>
              </a:rPr>
              <a:t> </a:t>
            </a:r>
            <a:r>
              <a:rPr lang="sq-AL" sz="3400" dirty="0" smtClean="0">
                <a:latin typeface="Times New Roman" pitchFamily="18" charset="0"/>
                <a:cs typeface="Times New Roman" pitchFamily="18" charset="0"/>
              </a:rPr>
              <a:t>Ullishtaj</a:t>
            </a:r>
            <a:r>
              <a:rPr lang="sq-AL" sz="3400" dirty="0">
                <a:latin typeface="Times New Roman" pitchFamily="18" charset="0"/>
                <a:cs typeface="Times New Roman" pitchFamily="18" charset="0"/>
              </a:rPr>
              <a:t>, Nj.A Papër me gjatësi 220 m dhe mbrojtja lumore në krahun </a:t>
            </a:r>
            <a:r>
              <a:rPr lang="sq-AL" sz="3400" dirty="0" smtClean="0">
                <a:latin typeface="Times New Roman" pitchFamily="18" charset="0"/>
                <a:cs typeface="Times New Roman" pitchFamily="18" charset="0"/>
              </a:rPr>
              <a:t>e</a:t>
            </a:r>
            <a:r>
              <a:rPr lang="en-GB" sz="3400" dirty="0" smtClean="0">
                <a:latin typeface="Times New Roman" pitchFamily="18" charset="0"/>
                <a:cs typeface="Times New Roman" pitchFamily="18" charset="0"/>
              </a:rPr>
              <a:t> </a:t>
            </a:r>
            <a:r>
              <a:rPr lang="sq-AL" sz="3400" dirty="0" smtClean="0">
                <a:latin typeface="Times New Roman" pitchFamily="18" charset="0"/>
                <a:cs typeface="Times New Roman" pitchFamily="18" charset="0"/>
              </a:rPr>
              <a:t>majtë </a:t>
            </a:r>
            <a:r>
              <a:rPr lang="sq-AL" sz="3400" dirty="0">
                <a:latin typeface="Times New Roman" pitchFamily="18" charset="0"/>
                <a:cs typeface="Times New Roman" pitchFamily="18" charset="0"/>
              </a:rPr>
              <a:t>të lumit Devoll në Nj.A Mollas me gjatësi 2200m. Vlera totale </a:t>
            </a:r>
            <a:r>
              <a:rPr lang="sq-AL" sz="3400" dirty="0" smtClean="0">
                <a:latin typeface="Times New Roman" pitchFamily="18" charset="0"/>
                <a:cs typeface="Times New Roman" pitchFamily="18" charset="0"/>
              </a:rPr>
              <a:t>e</a:t>
            </a:r>
            <a:r>
              <a:rPr lang="en-GB" sz="3400" dirty="0" smtClean="0">
                <a:latin typeface="Times New Roman" pitchFamily="18" charset="0"/>
                <a:cs typeface="Times New Roman" pitchFamily="18" charset="0"/>
              </a:rPr>
              <a:t> </a:t>
            </a:r>
            <a:r>
              <a:rPr lang="sq-AL" sz="3400" dirty="0" smtClean="0">
                <a:latin typeface="Times New Roman" pitchFamily="18" charset="0"/>
                <a:cs typeface="Times New Roman" pitchFamily="18" charset="0"/>
              </a:rPr>
              <a:t>investimeve</a:t>
            </a:r>
            <a:r>
              <a:rPr lang="sq-AL" sz="3400" dirty="0">
                <a:latin typeface="Times New Roman" pitchFamily="18" charset="0"/>
                <a:cs typeface="Times New Roman" pitchFamily="18" charset="0"/>
              </a:rPr>
              <a:t>: 147.992.000 lekë pa TVSH.</a:t>
            </a:r>
          </a:p>
          <a:p>
            <a:pPr marL="573088" indent="-457200" algn="just"/>
            <a:endParaRPr lang="sq-AL" sz="3400" dirty="0">
              <a:latin typeface="Times New Roman" pitchFamily="18" charset="0"/>
              <a:cs typeface="Times New Roman" pitchFamily="18" charset="0"/>
            </a:endParaRPr>
          </a:p>
          <a:p>
            <a:pPr marL="573088" indent="-457200" algn="just"/>
            <a:r>
              <a:rPr lang="sq-AL" sz="3400" dirty="0">
                <a:latin typeface="Times New Roman" pitchFamily="18" charset="0"/>
                <a:cs typeface="Times New Roman" pitchFamily="18" charset="0"/>
              </a:rPr>
              <a:t>AUTORITETI RRUGOR SHQIPTAR</a:t>
            </a:r>
          </a:p>
          <a:p>
            <a:pPr marL="573088" indent="-457200" algn="just"/>
            <a:endParaRPr lang="sq-AL" sz="3400" dirty="0">
              <a:latin typeface="Times New Roman" pitchFamily="18" charset="0"/>
              <a:cs typeface="Times New Roman" pitchFamily="18" charset="0"/>
            </a:endParaRPr>
          </a:p>
          <a:p>
            <a:pPr marL="573088" indent="-457200" algn="just"/>
            <a:r>
              <a:rPr lang="sq-AL" sz="3400" dirty="0">
                <a:latin typeface="Times New Roman" pitchFamily="18" charset="0"/>
                <a:cs typeface="Times New Roman" pitchFamily="18" charset="0"/>
              </a:rPr>
              <a:t>Asfaltim i segmentit Rreth rrotullimi i Shijonit-Rreth </a:t>
            </a:r>
            <a:r>
              <a:rPr lang="sq-AL" sz="3400" dirty="0" smtClean="0">
                <a:latin typeface="Times New Roman" pitchFamily="18" charset="0"/>
                <a:cs typeface="Times New Roman" pitchFamily="18" charset="0"/>
              </a:rPr>
              <a:t>rrotullimi</a:t>
            </a:r>
            <a:r>
              <a:rPr lang="en-GB" sz="3400" dirty="0" smtClean="0">
                <a:latin typeface="Times New Roman" pitchFamily="18" charset="0"/>
                <a:cs typeface="Times New Roman" pitchFamily="18" charset="0"/>
              </a:rPr>
              <a:t> </a:t>
            </a:r>
            <a:r>
              <a:rPr lang="sq-AL" sz="3400" dirty="0" smtClean="0">
                <a:latin typeface="Times New Roman" pitchFamily="18" charset="0"/>
                <a:cs typeface="Times New Roman" pitchFamily="18" charset="0"/>
              </a:rPr>
              <a:t>Bradashesh</a:t>
            </a:r>
            <a:r>
              <a:rPr lang="sq-AL" sz="3400" dirty="0">
                <a:latin typeface="Times New Roman" pitchFamily="18" charset="0"/>
                <a:cs typeface="Times New Roman" pitchFamily="18" charset="0"/>
              </a:rPr>
              <a:t>.</a:t>
            </a:r>
          </a:p>
          <a:p>
            <a:pPr marL="573088" indent="-457200" algn="just"/>
            <a:endParaRPr lang="sq-AL" sz="3400" dirty="0">
              <a:latin typeface="Times New Roman" pitchFamily="18" charset="0"/>
              <a:cs typeface="Times New Roman" pitchFamily="18" charset="0"/>
            </a:endParaRPr>
          </a:p>
          <a:p>
            <a:pPr marL="573088" indent="-457200" algn="just"/>
            <a:r>
              <a:rPr lang="sq-AL" sz="3400" dirty="0">
                <a:latin typeface="Times New Roman" pitchFamily="18" charset="0"/>
                <a:cs typeface="Times New Roman" pitchFamily="18" charset="0"/>
              </a:rPr>
              <a:t>Riveshje me asfalt në disa pjesë të dëmtuara në aksin rrugor </a:t>
            </a:r>
            <a:r>
              <a:rPr lang="sq-AL" sz="3400" dirty="0" smtClean="0">
                <a:latin typeface="Times New Roman" pitchFamily="18" charset="0"/>
                <a:cs typeface="Times New Roman" pitchFamily="18" charset="0"/>
              </a:rPr>
              <a:t>nacional</a:t>
            </a:r>
            <a:r>
              <a:rPr lang="en-GB" sz="3400" dirty="0" smtClean="0">
                <a:latin typeface="Times New Roman" pitchFamily="18" charset="0"/>
                <a:cs typeface="Times New Roman" pitchFamily="18" charset="0"/>
              </a:rPr>
              <a:t> </a:t>
            </a:r>
            <a:r>
              <a:rPr lang="sq-AL" sz="3400" dirty="0" smtClean="0">
                <a:latin typeface="Times New Roman" pitchFamily="18" charset="0"/>
                <a:cs typeface="Times New Roman" pitchFamily="18" charset="0"/>
              </a:rPr>
              <a:t>Rrogozhinë-Qafë </a:t>
            </a:r>
            <a:r>
              <a:rPr lang="sq-AL" sz="3400" dirty="0">
                <a:latin typeface="Times New Roman" pitchFamily="18" charset="0"/>
                <a:cs typeface="Times New Roman" pitchFamily="18" charset="0"/>
              </a:rPr>
              <a:t>Thanë.</a:t>
            </a:r>
          </a:p>
          <a:p>
            <a:pPr marL="573088" indent="-457200" algn="just"/>
            <a:endParaRPr lang="sq-AL" sz="3400" dirty="0">
              <a:latin typeface="Times New Roman" pitchFamily="18" charset="0"/>
              <a:cs typeface="Times New Roman" pitchFamily="18" charset="0"/>
            </a:endParaRPr>
          </a:p>
          <a:p>
            <a:pPr marL="573088" indent="-457200" algn="just"/>
            <a:r>
              <a:rPr lang="sq-AL" sz="3400" dirty="0">
                <a:latin typeface="Times New Roman" pitchFamily="18" charset="0"/>
                <a:cs typeface="Times New Roman" pitchFamily="18" charset="0"/>
              </a:rPr>
              <a:t>Ndërtimi i urës në Nj.A Kukur bashkia Gramsh, e cila iu shërben </a:t>
            </a:r>
            <a:r>
              <a:rPr lang="sq-AL" sz="3400" dirty="0" smtClean="0">
                <a:latin typeface="Times New Roman" pitchFamily="18" charset="0"/>
                <a:cs typeface="Times New Roman" pitchFamily="18" charset="0"/>
              </a:rPr>
              <a:t>afro</a:t>
            </a:r>
            <a:r>
              <a:rPr lang="en-GB" sz="3400" dirty="0" smtClean="0">
                <a:latin typeface="Times New Roman" pitchFamily="18" charset="0"/>
                <a:cs typeface="Times New Roman" pitchFamily="18" charset="0"/>
              </a:rPr>
              <a:t> </a:t>
            </a:r>
            <a:r>
              <a:rPr lang="sq-AL" sz="3400" dirty="0" smtClean="0">
                <a:latin typeface="Times New Roman" pitchFamily="18" charset="0"/>
                <a:cs typeface="Times New Roman" pitchFamily="18" charset="0"/>
              </a:rPr>
              <a:t>1600 </a:t>
            </a:r>
            <a:r>
              <a:rPr lang="sq-AL" sz="3400" dirty="0">
                <a:latin typeface="Times New Roman" pitchFamily="18" charset="0"/>
                <a:cs typeface="Times New Roman" pitchFamily="18" charset="0"/>
              </a:rPr>
              <a:t>banorëve në fshatrat Kukur, Rashtan e Rovien.</a:t>
            </a:r>
            <a:endParaRPr lang="sq-AL" sz="3400" dirty="0" smtClean="0">
              <a:latin typeface="Times New Roman" pitchFamily="18" charset="0"/>
              <a:cs typeface="Times New Roman" pitchFamily="18" charset="0"/>
            </a:endParaRPr>
          </a:p>
          <a:p>
            <a:endParaRPr lang="en-US" sz="3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cs typeface="Times New Roman" pitchFamily="18" charset="0"/>
              </a:rPr>
              <a:t>OBJEKTIVAT PËR VITIN 2023</a:t>
            </a:r>
            <a:endParaRPr lang="en-US" sz="2800" b="1" dirty="0"/>
          </a:p>
        </p:txBody>
      </p:sp>
      <p:sp>
        <p:nvSpPr>
          <p:cNvPr id="3" name="Content Placeholder 2"/>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fontScale="85000" lnSpcReduction="10000"/>
          </a:bodyPr>
          <a:lstStyle/>
          <a:p>
            <a:r>
              <a:rPr lang="en-US" dirty="0" err="1" smtClean="0">
                <a:latin typeface="Times New Roman" pitchFamily="18" charset="0"/>
                <a:cs typeface="Times New Roman" pitchFamily="18" charset="0"/>
              </a:rPr>
              <a:t>Monitorim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veprimtarisë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sq-AL" dirty="0" smtClean="0">
                <a:latin typeface="Times New Roman" pitchFamily="18" charset="0"/>
                <a:cs typeface="Times New Roman" pitchFamily="18" charset="0"/>
              </a:rPr>
              <a:t>n</a:t>
            </a:r>
            <a:r>
              <a:rPr lang="en-US" dirty="0" err="1" smtClean="0">
                <a:latin typeface="Times New Roman" pitchFamily="18" charset="0"/>
                <a:cs typeface="Times New Roman" pitchFamily="18" charset="0"/>
              </a:rPr>
              <a:t>stitucioneve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vendore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për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rritjen</a:t>
            </a:r>
            <a:r>
              <a:rPr lang="en-US" dirty="0" smtClean="0">
                <a:latin typeface="Times New Roman" pitchFamily="18" charset="0"/>
                <a:cs typeface="Times New Roman" pitchFamily="18" charset="0"/>
              </a:rPr>
              <a:t> e </a:t>
            </a:r>
            <a:r>
              <a:rPr lang="en-US" dirty="0" err="1" smtClean="0">
                <a:latin typeface="Times New Roman" pitchFamily="18" charset="0"/>
                <a:cs typeface="Times New Roman" pitchFamily="18" charset="0"/>
              </a:rPr>
              <a:t>cilësisë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shërbimit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ndaj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qytetarëve</a:t>
            </a:r>
            <a:r>
              <a:rPr lang="en-US" dirty="0" smtClean="0">
                <a:latin typeface="Times New Roman" pitchFamily="18" charset="0"/>
                <a:cs typeface="Times New Roman" pitchFamily="18" charset="0"/>
              </a:rPr>
              <a:t>. </a:t>
            </a: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Marrje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masave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për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parandalim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situatave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emergjente</a:t>
            </a:r>
            <a:r>
              <a:rPr lang="en-US" dirty="0" smtClean="0">
                <a:latin typeface="Times New Roman" pitchFamily="18" charset="0"/>
                <a:cs typeface="Times New Roman" pitchFamily="18" charset="0"/>
              </a:rPr>
              <a:t>. </a:t>
            </a: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Monitorim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situatës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mjedisore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Qark</a:t>
            </a:r>
            <a:r>
              <a:rPr lang="en-US" dirty="0" smtClean="0">
                <a:latin typeface="Times New Roman" pitchFamily="18" charset="0"/>
                <a:cs typeface="Times New Roman" pitchFamily="18" charset="0"/>
              </a:rPr>
              <a:t>. </a:t>
            </a: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Bashkërendim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dhe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monitorim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për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shërbimet</a:t>
            </a:r>
            <a:r>
              <a:rPr lang="en-US" dirty="0" smtClean="0">
                <a:latin typeface="Times New Roman" pitchFamily="18" charset="0"/>
                <a:cs typeface="Times New Roman" pitchFamily="18" charset="0"/>
              </a:rPr>
              <a:t> online</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3600" b="1" dirty="0" smtClean="0"/>
              <a:t>  BASHKËPUNIMI</a:t>
            </a:r>
            <a:endParaRPr lang="en-US" sz="3600" b="1" dirty="0"/>
          </a:p>
        </p:txBody>
      </p:sp>
      <p:sp>
        <p:nvSpPr>
          <p:cNvPr id="3" name="Content Placeholder 2"/>
          <p:cNvSpPr>
            <a:spLocks noGrp="1"/>
          </p:cNvSpPr>
          <p:nvPr>
            <p:ph idx="1"/>
          </p:nvPr>
        </p:nvSpPr>
        <p:spPr>
          <a:xfrm>
            <a:off x="381000" y="1600200"/>
            <a:ext cx="8610600" cy="5105400"/>
          </a:xfrm>
        </p:spPr>
        <p:style>
          <a:lnRef idx="3">
            <a:schemeClr val="lt1"/>
          </a:lnRef>
          <a:fillRef idx="1">
            <a:schemeClr val="accent1"/>
          </a:fillRef>
          <a:effectRef idx="1">
            <a:schemeClr val="accent1"/>
          </a:effectRef>
          <a:fontRef idx="minor">
            <a:schemeClr val="lt1"/>
          </a:fontRef>
        </p:style>
        <p:txBody>
          <a:bodyPr>
            <a:normAutofit fontScale="55000" lnSpcReduction="20000"/>
          </a:bodyPr>
          <a:lstStyle/>
          <a:p>
            <a:pPr>
              <a:buNone/>
            </a:pPr>
            <a:r>
              <a:rPr lang="en-US" dirty="0">
                <a:latin typeface="Times New Roman" pitchFamily="18" charset="0"/>
                <a:cs typeface="Times New Roman" pitchFamily="18" charset="0"/>
              </a:rPr>
              <a:t>NJËSITË E VETËQEVERISJES VENDORE</a:t>
            </a:r>
          </a:p>
          <a:p>
            <a:pPr>
              <a:buNone/>
            </a:pPr>
            <a:endParaRPr lang="en-US" dirty="0">
              <a:latin typeface="Times New Roman" pitchFamily="18" charset="0"/>
              <a:cs typeface="Times New Roman" pitchFamily="18" charset="0"/>
            </a:endParaRPr>
          </a:p>
          <a:p>
            <a:r>
              <a:rPr lang="en-US" dirty="0" err="1">
                <a:latin typeface="Times New Roman" pitchFamily="18" charset="0"/>
                <a:cs typeface="Times New Roman" pitchFamily="18" charset="0"/>
              </a:rPr>
              <a:t>Bashkëpunim</a:t>
            </a:r>
            <a:r>
              <a:rPr lang="en-US" dirty="0">
                <a:latin typeface="Times New Roman" pitchFamily="18" charset="0"/>
                <a:cs typeface="Times New Roman" pitchFamily="18" charset="0"/>
              </a:rPr>
              <a:t> me </a:t>
            </a:r>
            <a:r>
              <a:rPr lang="en-US" dirty="0" err="1">
                <a:latin typeface="Times New Roman" pitchFamily="18" charset="0"/>
                <a:cs typeface="Times New Roman" pitchFamily="18" charset="0"/>
              </a:rPr>
              <a:t>njësitë</a:t>
            </a:r>
            <a:r>
              <a:rPr lang="en-US" dirty="0">
                <a:latin typeface="Times New Roman" pitchFamily="18" charset="0"/>
                <a:cs typeface="Times New Roman" pitchFamily="18" charset="0"/>
              </a:rPr>
              <a:t> e </a:t>
            </a:r>
            <a:r>
              <a:rPr lang="en-US" dirty="0" err="1">
                <a:latin typeface="Times New Roman" pitchFamily="18" charset="0"/>
                <a:cs typeface="Times New Roman" pitchFamily="18" charset="0"/>
              </a:rPr>
              <a:t>qeverisjes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vendore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për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pastrimin</a:t>
            </a:r>
            <a:r>
              <a:rPr lang="en-US" dirty="0">
                <a:latin typeface="Times New Roman" pitchFamily="18" charset="0"/>
                <a:cs typeface="Times New Roman" pitchFamily="18" charset="0"/>
              </a:rPr>
              <a:t> e </a:t>
            </a:r>
            <a:r>
              <a:rPr lang="en-US" dirty="0" err="1">
                <a:latin typeface="Times New Roman" pitchFamily="18" charset="0"/>
                <a:cs typeface="Times New Roman" pitchFamily="18" charset="0"/>
              </a:rPr>
              <a:t>kanaleve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dyta</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të</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kullimit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përrenjve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mbrojtja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lumore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segmente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dhe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mbrojtja</a:t>
            </a:r>
            <a:r>
              <a:rPr lang="en-US" dirty="0" smtClean="0">
                <a:latin typeface="Times New Roman" pitchFamily="18" charset="0"/>
                <a:cs typeface="Times New Roman" pitchFamily="18" charset="0"/>
              </a:rPr>
              <a:t> e </a:t>
            </a:r>
            <a:r>
              <a:rPr lang="en-US" dirty="0" err="1" smtClean="0">
                <a:latin typeface="Times New Roman" pitchFamily="18" charset="0"/>
                <a:cs typeface="Times New Roman" pitchFamily="18" charset="0"/>
              </a:rPr>
              <a:t>disa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rrugëve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rurale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investim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ujësjellësa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rinj</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etj</a:t>
            </a:r>
            <a:r>
              <a:rPr lang="en-US" dirty="0">
                <a:latin typeface="Times New Roman" pitchFamily="18" charset="0"/>
                <a:cs typeface="Times New Roman" pitchFamily="18" charset="0"/>
              </a:rPr>
              <a:t>.</a:t>
            </a:r>
          </a:p>
          <a:p>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ME </a:t>
            </a:r>
            <a:r>
              <a:rPr lang="en-US" dirty="0" err="1">
                <a:latin typeface="Times New Roman" pitchFamily="18" charset="0"/>
                <a:cs typeface="Times New Roman" pitchFamily="18" charset="0"/>
              </a:rPr>
              <a:t>DREJTORINë</a:t>
            </a:r>
            <a:r>
              <a:rPr lang="en-US" dirty="0">
                <a:latin typeface="Times New Roman" pitchFamily="18" charset="0"/>
                <a:cs typeface="Times New Roman" pitchFamily="18" charset="0"/>
              </a:rPr>
              <a:t> E PËRGJITHSHME TË REZERVAVE </a:t>
            </a:r>
            <a:r>
              <a:rPr lang="en-US" dirty="0" smtClean="0">
                <a:latin typeface="Times New Roman" pitchFamily="18" charset="0"/>
                <a:cs typeface="Times New Roman" pitchFamily="18" charset="0"/>
              </a:rPr>
              <a:t>TË MATERIALEVE </a:t>
            </a:r>
            <a:r>
              <a:rPr lang="en-US" dirty="0">
                <a:latin typeface="Times New Roman" pitchFamily="18" charset="0"/>
                <a:cs typeface="Times New Roman" pitchFamily="18" charset="0"/>
              </a:rPr>
              <a:t>TË SHTETIT</a:t>
            </a:r>
          </a:p>
          <a:p>
            <a:endParaRPr lang="en-US" dirty="0">
              <a:latin typeface="Times New Roman" pitchFamily="18" charset="0"/>
              <a:cs typeface="Times New Roman" pitchFamily="18" charset="0"/>
            </a:endParaRPr>
          </a:p>
          <a:p>
            <a:r>
              <a:rPr lang="en-US" dirty="0" err="1">
                <a:latin typeface="Times New Roman" pitchFamily="18" charset="0"/>
                <a:cs typeface="Times New Roman" pitchFamily="18" charset="0"/>
              </a:rPr>
              <a:t>Janë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ndihmuar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mbi</a:t>
            </a:r>
            <a:r>
              <a:rPr lang="en-US" dirty="0">
                <a:latin typeface="Times New Roman" pitchFamily="18" charset="0"/>
                <a:cs typeface="Times New Roman" pitchFamily="18" charset="0"/>
              </a:rPr>
              <a:t> 20 </a:t>
            </a:r>
            <a:r>
              <a:rPr lang="en-US" dirty="0" err="1">
                <a:latin typeface="Times New Roman" pitchFamily="18" charset="0"/>
                <a:cs typeface="Times New Roman" pitchFamily="18" charset="0"/>
              </a:rPr>
              <a:t>familje</a:t>
            </a:r>
            <a:r>
              <a:rPr lang="en-US" dirty="0">
                <a:latin typeface="Times New Roman" pitchFamily="18" charset="0"/>
                <a:cs typeface="Times New Roman" pitchFamily="18" charset="0"/>
              </a:rPr>
              <a:t> me: </a:t>
            </a:r>
            <a:r>
              <a:rPr lang="en-US" dirty="0" err="1">
                <a:latin typeface="Times New Roman" pitchFamily="18" charset="0"/>
                <a:cs typeface="Times New Roman" pitchFamily="18" charset="0"/>
              </a:rPr>
              <a:t>çadra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krevatë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dyshekë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batanije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paisje</a:t>
            </a:r>
            <a:endParaRPr lang="en-US" dirty="0" smtClean="0">
              <a:latin typeface="Times New Roman" pitchFamily="18" charset="0"/>
              <a:cs typeface="Times New Roman" pitchFamily="18" charset="0"/>
            </a:endParaRPr>
          </a:p>
          <a:p>
            <a:pPr marL="0" indent="0">
              <a:buNone/>
            </a:pPr>
            <a:r>
              <a:rPr lang="en-US" dirty="0" err="1" smtClean="0">
                <a:latin typeface="Times New Roman" pitchFamily="18" charset="0"/>
                <a:cs typeface="Times New Roman" pitchFamily="18" charset="0"/>
              </a:rPr>
              <a:t>elektroshtëpiake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ushqime</a:t>
            </a:r>
            <a:r>
              <a:rPr lang="en-US" dirty="0" smtClean="0">
                <a:latin typeface="Times New Roman" pitchFamily="18" charset="0"/>
                <a:cs typeface="Times New Roman" pitchFamily="18" charset="0"/>
              </a:rPr>
              <a:t> e </a:t>
            </a:r>
            <a:r>
              <a:rPr lang="en-US" dirty="0" err="1" smtClean="0">
                <a:latin typeface="Times New Roman" pitchFamily="18" charset="0"/>
                <a:cs typeface="Times New Roman" pitchFamily="18" charset="0"/>
              </a:rPr>
              <a:t>veshmbathje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dhe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bazë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ushqimore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për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bagëtitë</a:t>
            </a:r>
            <a:r>
              <a:rPr lang="en-US"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ME MINISTRINË E MBROJTJES DHE AGJENSINË KOMBËTARE </a:t>
            </a:r>
            <a:r>
              <a:rPr lang="en-US" dirty="0" smtClean="0">
                <a:latin typeface="Times New Roman" pitchFamily="18" charset="0"/>
                <a:cs typeface="Times New Roman" pitchFamily="18" charset="0"/>
              </a:rPr>
              <a:t>TË MBROJTJES </a:t>
            </a:r>
            <a:r>
              <a:rPr lang="en-US" dirty="0">
                <a:latin typeface="Times New Roman" pitchFamily="18" charset="0"/>
                <a:cs typeface="Times New Roman" pitchFamily="18" charset="0"/>
              </a:rPr>
              <a:t>CIVILE</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11 </a:t>
            </a:r>
            <a:r>
              <a:rPr lang="en-US" dirty="0" err="1">
                <a:latin typeface="Times New Roman" pitchFamily="18" charset="0"/>
                <a:cs typeface="Times New Roman" pitchFamily="18" charset="0"/>
              </a:rPr>
              <a:t>raste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gjetjes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municioneve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dhe</a:t>
            </a:r>
            <a:r>
              <a:rPr lang="en-US" dirty="0">
                <a:latin typeface="Times New Roman" pitchFamily="18" charset="0"/>
                <a:cs typeface="Times New Roman" pitchFamily="18" charset="0"/>
              </a:rPr>
              <a:t> 2 </a:t>
            </a:r>
            <a:r>
              <a:rPr lang="en-US" dirty="0" err="1">
                <a:latin typeface="Times New Roman" pitchFamily="18" charset="0"/>
                <a:cs typeface="Times New Roman" pitchFamily="18" charset="0"/>
              </a:rPr>
              <a:t>raste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për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fikjen</a:t>
            </a:r>
            <a:r>
              <a:rPr lang="en-US" dirty="0">
                <a:latin typeface="Times New Roman" pitchFamily="18" charset="0"/>
                <a:cs typeface="Times New Roman" pitchFamily="18" charset="0"/>
              </a:rPr>
              <a:t> e </a:t>
            </a:r>
            <a:r>
              <a:rPr lang="en-US" dirty="0" err="1">
                <a:latin typeface="Times New Roman" pitchFamily="18" charset="0"/>
                <a:cs typeface="Times New Roman" pitchFamily="18" charset="0"/>
              </a:rPr>
              <a:t>zjarreve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në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vendgrumbullimin</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e </a:t>
            </a:r>
            <a:r>
              <a:rPr lang="en-US" dirty="0" err="1">
                <a:latin typeface="Times New Roman" pitchFamily="18" charset="0"/>
                <a:cs typeface="Times New Roman" pitchFamily="18" charset="0"/>
              </a:rPr>
              <a:t>mbetjeve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pranë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inceneratorit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Elbasan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dhe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vendgrumbullimin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a:t>
            </a:r>
          </a:p>
          <a:p>
            <a:pPr marL="0" indent="0">
              <a:buNone/>
            </a:pPr>
            <a:r>
              <a:rPr lang="en-US" dirty="0" err="1" smtClean="0">
                <a:latin typeface="Times New Roman" pitchFamily="18" charset="0"/>
                <a:cs typeface="Times New Roman" pitchFamily="18" charset="0"/>
              </a:rPr>
              <a:t>skrapit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ambientet</a:t>
            </a:r>
            <a:r>
              <a:rPr lang="en-US" dirty="0" smtClean="0">
                <a:latin typeface="Times New Roman" pitchFamily="18" charset="0"/>
                <a:cs typeface="Times New Roman" pitchFamily="18" charset="0"/>
              </a:rPr>
              <a:t> e ” </a:t>
            </a:r>
            <a:r>
              <a:rPr lang="en-US" dirty="0" err="1" smtClean="0">
                <a:latin typeface="Times New Roman" pitchFamily="18" charset="0"/>
                <a:cs typeface="Times New Roman" pitchFamily="18" charset="0"/>
              </a:rPr>
              <a:t>Kurum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sh.a</a:t>
            </a:r>
            <a:endParaRPr lang="en-US"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82000" cy="1143000"/>
          </a:xfrm>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a:t>LUFTA KUNDËR KULTIVIMIT TË</a:t>
            </a:r>
            <a:br>
              <a:rPr lang="en-US" sz="2800" b="1" dirty="0"/>
            </a:br>
            <a:r>
              <a:rPr lang="en-US" sz="2800" b="1" dirty="0"/>
              <a:t>LËNDËVE NARKOTIKE</a:t>
            </a:r>
          </a:p>
        </p:txBody>
      </p:sp>
      <p:sp>
        <p:nvSpPr>
          <p:cNvPr id="3" name="Content Placeholder 2"/>
          <p:cNvSpPr>
            <a:spLocks noGrp="1"/>
          </p:cNvSpPr>
          <p:nvPr>
            <p:ph idx="1"/>
          </p:nvPr>
        </p:nvSpPr>
        <p:spPr>
          <a:xfrm>
            <a:off x="381000" y="1447800"/>
            <a:ext cx="8610600" cy="5257800"/>
          </a:xfrm>
        </p:spPr>
        <p:style>
          <a:lnRef idx="3">
            <a:schemeClr val="lt1"/>
          </a:lnRef>
          <a:fillRef idx="1">
            <a:schemeClr val="accent1"/>
          </a:fillRef>
          <a:effectRef idx="1">
            <a:schemeClr val="accent1"/>
          </a:effectRef>
          <a:fontRef idx="minor">
            <a:schemeClr val="lt1"/>
          </a:fontRef>
        </p:style>
        <p:txBody>
          <a:bodyPr>
            <a:normAutofit/>
          </a:bodyPr>
          <a:lstStyle/>
          <a:p>
            <a:r>
              <a:rPr lang="en-US" dirty="0" err="1"/>
              <a:t>Janë</a:t>
            </a:r>
            <a:r>
              <a:rPr lang="en-US" dirty="0"/>
              <a:t> </a:t>
            </a:r>
            <a:r>
              <a:rPr lang="en-US" dirty="0" err="1"/>
              <a:t>kryer</a:t>
            </a:r>
            <a:r>
              <a:rPr lang="en-US" dirty="0"/>
              <a:t> 14880 </a:t>
            </a:r>
            <a:r>
              <a:rPr lang="en-US" dirty="0" err="1"/>
              <a:t>kontrolle</a:t>
            </a:r>
            <a:r>
              <a:rPr lang="en-US" dirty="0"/>
              <a:t> </a:t>
            </a:r>
            <a:r>
              <a:rPr lang="en-US" dirty="0" err="1"/>
              <a:t>nga</a:t>
            </a:r>
            <a:r>
              <a:rPr lang="en-US" dirty="0"/>
              <a:t> </a:t>
            </a:r>
            <a:r>
              <a:rPr lang="en-US" dirty="0" err="1"/>
              <a:t>organet</a:t>
            </a:r>
            <a:r>
              <a:rPr lang="en-US" dirty="0"/>
              <a:t> </a:t>
            </a:r>
            <a:r>
              <a:rPr lang="en-US" dirty="0" err="1" smtClean="0"/>
              <a:t>kompetente</a:t>
            </a:r>
            <a:r>
              <a:rPr lang="en-US" dirty="0" smtClean="0"/>
              <a:t> </a:t>
            </a:r>
            <a:r>
              <a:rPr lang="en-US" dirty="0" err="1" smtClean="0"/>
              <a:t>ose</a:t>
            </a:r>
            <a:r>
              <a:rPr lang="en-US" dirty="0" smtClean="0"/>
              <a:t> </a:t>
            </a:r>
            <a:r>
              <a:rPr lang="en-US" dirty="0"/>
              <a:t>1404 </a:t>
            </a:r>
            <a:r>
              <a:rPr lang="en-US" dirty="0" err="1"/>
              <a:t>më</a:t>
            </a:r>
            <a:r>
              <a:rPr lang="en-US" dirty="0"/>
              <a:t> </a:t>
            </a:r>
            <a:r>
              <a:rPr lang="en-US" dirty="0" err="1"/>
              <a:t>shumë</a:t>
            </a:r>
            <a:r>
              <a:rPr lang="en-US" dirty="0"/>
              <a:t> se </a:t>
            </a:r>
            <a:r>
              <a:rPr lang="en-US" dirty="0" err="1"/>
              <a:t>në</a:t>
            </a:r>
            <a:r>
              <a:rPr lang="en-US" dirty="0"/>
              <a:t> 2022.</a:t>
            </a:r>
          </a:p>
          <a:p>
            <a:endParaRPr lang="en-US" dirty="0"/>
          </a:p>
          <a:p>
            <a:r>
              <a:rPr lang="en-US" dirty="0" smtClean="0"/>
              <a:t>U </a:t>
            </a:r>
            <a:r>
              <a:rPr lang="en-US" dirty="0" err="1"/>
              <a:t>asgjësuan</a:t>
            </a:r>
            <a:r>
              <a:rPr lang="en-US" dirty="0"/>
              <a:t> 1055 </a:t>
            </a:r>
            <a:r>
              <a:rPr lang="en-US" dirty="0" err="1"/>
              <a:t>bimë</a:t>
            </a:r>
            <a:r>
              <a:rPr lang="en-US" dirty="0"/>
              <a:t> </a:t>
            </a:r>
            <a:r>
              <a:rPr lang="en-US" dirty="0" err="1"/>
              <a:t>narkotike</a:t>
            </a:r>
            <a:r>
              <a:rPr lang="en-US" dirty="0"/>
              <a:t> </a:t>
            </a:r>
            <a:r>
              <a:rPr lang="en-US" dirty="0" err="1"/>
              <a:t>ose</a:t>
            </a:r>
            <a:r>
              <a:rPr lang="en-US" dirty="0"/>
              <a:t> 360 </a:t>
            </a:r>
            <a:r>
              <a:rPr lang="en-US" dirty="0" err="1"/>
              <a:t>më</a:t>
            </a:r>
            <a:r>
              <a:rPr lang="en-US" dirty="0"/>
              <a:t> </a:t>
            </a:r>
            <a:r>
              <a:rPr lang="en-US" dirty="0" err="1" smtClean="0"/>
              <a:t>shumë</a:t>
            </a:r>
            <a:r>
              <a:rPr lang="en-US" dirty="0" smtClean="0"/>
              <a:t> se </a:t>
            </a:r>
            <a:r>
              <a:rPr lang="en-US" dirty="0" err="1"/>
              <a:t>në</a:t>
            </a:r>
            <a:r>
              <a:rPr lang="en-US" dirty="0"/>
              <a:t> 2022.</a:t>
            </a:r>
          </a:p>
          <a:p>
            <a:endParaRPr lang="en-US" dirty="0"/>
          </a:p>
          <a:p>
            <a:r>
              <a:rPr lang="en-US" dirty="0" err="1"/>
              <a:t>Janë</a:t>
            </a:r>
            <a:r>
              <a:rPr lang="en-US" dirty="0"/>
              <a:t> </a:t>
            </a:r>
            <a:r>
              <a:rPr lang="en-US" dirty="0" err="1"/>
              <a:t>proceduar</a:t>
            </a:r>
            <a:r>
              <a:rPr lang="en-US" dirty="0"/>
              <a:t> 8 </a:t>
            </a:r>
            <a:r>
              <a:rPr lang="en-US" dirty="0" err="1"/>
              <a:t>shtetas</a:t>
            </a:r>
            <a:r>
              <a:rPr lang="en-US" dirty="0"/>
              <a:t> </a:t>
            </a:r>
            <a:r>
              <a:rPr lang="en-US" dirty="0" err="1"/>
              <a:t>ose</a:t>
            </a:r>
            <a:r>
              <a:rPr lang="en-US" dirty="0"/>
              <a:t> 6 </a:t>
            </a:r>
            <a:r>
              <a:rPr lang="en-US" dirty="0" err="1"/>
              <a:t>më</a:t>
            </a:r>
            <a:r>
              <a:rPr lang="en-US" dirty="0"/>
              <a:t> </a:t>
            </a:r>
            <a:r>
              <a:rPr lang="en-US" dirty="0" err="1"/>
              <a:t>pak</a:t>
            </a:r>
            <a:r>
              <a:rPr lang="en-US" dirty="0"/>
              <a:t> se 2022, </a:t>
            </a:r>
            <a:r>
              <a:rPr lang="en-US" dirty="0" err="1" smtClean="0"/>
              <a:t>nga</a:t>
            </a:r>
            <a:r>
              <a:rPr lang="en-US" dirty="0" smtClean="0"/>
              <a:t> </a:t>
            </a:r>
            <a:r>
              <a:rPr lang="en-US" dirty="0" err="1" smtClean="0"/>
              <a:t>të</a:t>
            </a:r>
            <a:r>
              <a:rPr lang="en-US" dirty="0" smtClean="0"/>
              <a:t> </a:t>
            </a:r>
            <a:r>
              <a:rPr lang="en-US" dirty="0" err="1"/>
              <a:t>cilët</a:t>
            </a:r>
            <a:r>
              <a:rPr lang="en-US" dirty="0"/>
              <a:t> 1 i </a:t>
            </a:r>
            <a:r>
              <a:rPr lang="en-US" dirty="0" err="1"/>
              <a:t>arrestuar</a:t>
            </a:r>
            <a:r>
              <a:rPr lang="en-US" dirty="0"/>
              <a:t>, 2 </a:t>
            </a:r>
            <a:r>
              <a:rPr lang="en-US" dirty="0" err="1"/>
              <a:t>të</a:t>
            </a:r>
            <a:r>
              <a:rPr lang="en-US" dirty="0"/>
              <a:t> </a:t>
            </a:r>
            <a:r>
              <a:rPr lang="en-US" dirty="0" err="1"/>
              <a:t>ndaluar</a:t>
            </a:r>
            <a:r>
              <a:rPr lang="en-US" dirty="0"/>
              <a:t>, 5 </a:t>
            </a:r>
            <a:r>
              <a:rPr lang="en-US" dirty="0" err="1"/>
              <a:t>në</a:t>
            </a:r>
            <a:r>
              <a:rPr lang="en-US" dirty="0"/>
              <a:t> </a:t>
            </a:r>
            <a:r>
              <a:rPr lang="en-US" dirty="0" err="1"/>
              <a:t>gjendje</a:t>
            </a:r>
            <a:r>
              <a:rPr lang="en-US" dirty="0"/>
              <a:t> </a:t>
            </a:r>
            <a:r>
              <a:rPr lang="en-US" dirty="0" err="1" smtClean="0"/>
              <a:t>të</a:t>
            </a:r>
            <a:r>
              <a:rPr lang="en-US" dirty="0" smtClean="0"/>
              <a:t> </a:t>
            </a:r>
            <a:r>
              <a:rPr lang="en-US" dirty="0" err="1" smtClean="0"/>
              <a:t>lirë</a:t>
            </a:r>
            <a:r>
              <a:rPr lang="en-US"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a:t>MBROJTJA NGA ZJARRI (MZSH)</a:t>
            </a:r>
          </a:p>
        </p:txBody>
      </p:sp>
      <p:sp>
        <p:nvSpPr>
          <p:cNvPr id="3" name="Content Placeholder 2"/>
          <p:cNvSpPr>
            <a:spLocks noGrp="1"/>
          </p:cNvSpPr>
          <p:nvPr>
            <p:ph idx="1"/>
          </p:nvPr>
        </p:nvSpPr>
        <p:spPr>
          <a:xfrm>
            <a:off x="304800" y="1447800"/>
            <a:ext cx="8610600" cy="5105400"/>
          </a:xfrm>
        </p:spPr>
        <p:style>
          <a:lnRef idx="3">
            <a:schemeClr val="lt1"/>
          </a:lnRef>
          <a:fillRef idx="1">
            <a:schemeClr val="accent1"/>
          </a:fillRef>
          <a:effectRef idx="1">
            <a:schemeClr val="accent1"/>
          </a:effectRef>
          <a:fontRef idx="minor">
            <a:schemeClr val="lt1"/>
          </a:fontRef>
        </p:style>
        <p:txBody>
          <a:bodyPr>
            <a:noAutofit/>
          </a:bodyPr>
          <a:lstStyle/>
          <a:p>
            <a:r>
              <a:rPr lang="en-US" sz="1600" dirty="0" err="1"/>
              <a:t>Gjatë</a:t>
            </a:r>
            <a:r>
              <a:rPr lang="en-US" sz="1600" dirty="0"/>
              <a:t> </a:t>
            </a:r>
            <a:r>
              <a:rPr lang="en-US" sz="1600" dirty="0" err="1"/>
              <a:t>këtij</a:t>
            </a:r>
            <a:r>
              <a:rPr lang="en-US" sz="1600" dirty="0"/>
              <a:t> </a:t>
            </a:r>
            <a:r>
              <a:rPr lang="en-US" sz="1600" dirty="0" err="1"/>
              <a:t>viti</a:t>
            </a:r>
            <a:r>
              <a:rPr lang="en-US" sz="1600" dirty="0"/>
              <a:t> u </a:t>
            </a:r>
            <a:r>
              <a:rPr lang="en-US" sz="1600" dirty="0" err="1"/>
              <a:t>shfaqën</a:t>
            </a:r>
            <a:r>
              <a:rPr lang="en-US" sz="1600" dirty="0"/>
              <a:t> </a:t>
            </a:r>
            <a:r>
              <a:rPr lang="en-US" sz="1600" dirty="0" err="1"/>
              <a:t>rreth</a:t>
            </a:r>
            <a:r>
              <a:rPr lang="en-US" sz="1600" dirty="0"/>
              <a:t> 46 </a:t>
            </a:r>
            <a:r>
              <a:rPr lang="en-US" sz="1600" dirty="0" err="1"/>
              <a:t>vatra</a:t>
            </a:r>
            <a:r>
              <a:rPr lang="en-US" sz="1600" dirty="0"/>
              <a:t> </a:t>
            </a:r>
            <a:r>
              <a:rPr lang="en-US" sz="1600" dirty="0" err="1"/>
              <a:t>zjarri</a:t>
            </a:r>
            <a:r>
              <a:rPr lang="en-US" sz="1600" dirty="0"/>
              <a:t> </a:t>
            </a:r>
            <a:r>
              <a:rPr lang="en-US" sz="1600" dirty="0" err="1"/>
              <a:t>në</a:t>
            </a:r>
            <a:r>
              <a:rPr lang="en-US" sz="1600" dirty="0"/>
              <a:t> </a:t>
            </a:r>
            <a:r>
              <a:rPr lang="en-US" sz="1600" dirty="0" err="1"/>
              <a:t>pyje</a:t>
            </a:r>
            <a:r>
              <a:rPr lang="en-US" sz="1600" dirty="0"/>
              <a:t> e </a:t>
            </a:r>
            <a:r>
              <a:rPr lang="en-US" sz="1600" dirty="0" err="1" smtClean="0"/>
              <a:t>kullota</a:t>
            </a:r>
            <a:r>
              <a:rPr lang="en-US" sz="1600" dirty="0" smtClean="0"/>
              <a:t> </a:t>
            </a:r>
            <a:r>
              <a:rPr lang="en-US" sz="1600" dirty="0" err="1" smtClean="0"/>
              <a:t>ose</a:t>
            </a:r>
            <a:r>
              <a:rPr lang="en-US" sz="1600" dirty="0" smtClean="0"/>
              <a:t> </a:t>
            </a:r>
            <a:r>
              <a:rPr lang="en-US" sz="1600" dirty="0"/>
              <a:t>27 </a:t>
            </a:r>
            <a:r>
              <a:rPr lang="en-US" sz="1600" dirty="0" err="1"/>
              <a:t>vatra</a:t>
            </a:r>
            <a:r>
              <a:rPr lang="en-US" sz="1600" dirty="0"/>
              <a:t> </a:t>
            </a:r>
            <a:r>
              <a:rPr lang="en-US" sz="1600" dirty="0" err="1"/>
              <a:t>më</a:t>
            </a:r>
            <a:r>
              <a:rPr lang="en-US" sz="1600" dirty="0"/>
              <a:t> </a:t>
            </a:r>
            <a:r>
              <a:rPr lang="en-US" sz="1600" dirty="0" err="1"/>
              <a:t>pak</a:t>
            </a:r>
            <a:r>
              <a:rPr lang="en-US" sz="1600" dirty="0"/>
              <a:t> se </a:t>
            </a:r>
            <a:r>
              <a:rPr lang="en-US" sz="1600" dirty="0" err="1"/>
              <a:t>në</a:t>
            </a:r>
            <a:r>
              <a:rPr lang="en-US" sz="1600" dirty="0"/>
              <a:t> 2022, </a:t>
            </a:r>
            <a:r>
              <a:rPr lang="en-US" sz="1600" dirty="0" err="1"/>
              <a:t>ku</a:t>
            </a:r>
            <a:r>
              <a:rPr lang="en-US" sz="1600" dirty="0"/>
              <a:t> </a:t>
            </a:r>
            <a:r>
              <a:rPr lang="en-US" sz="1600" dirty="0" err="1"/>
              <a:t>më</a:t>
            </a:r>
            <a:r>
              <a:rPr lang="en-US" sz="1600" dirty="0"/>
              <a:t> </a:t>
            </a:r>
            <a:r>
              <a:rPr lang="en-US" sz="1600" dirty="0" err="1"/>
              <a:t>problematikët</a:t>
            </a:r>
            <a:r>
              <a:rPr lang="en-US" sz="1600" dirty="0"/>
              <a:t> </a:t>
            </a:r>
            <a:r>
              <a:rPr lang="en-US" sz="1600" dirty="0" err="1"/>
              <a:t>të</a:t>
            </a:r>
            <a:r>
              <a:rPr lang="en-US" sz="1600" dirty="0"/>
              <a:t> </a:t>
            </a:r>
            <a:r>
              <a:rPr lang="en-US" sz="1600" dirty="0" err="1" smtClean="0"/>
              <a:t>cilët</a:t>
            </a:r>
            <a:r>
              <a:rPr lang="en-US" sz="1600" dirty="0" smtClean="0"/>
              <a:t> </a:t>
            </a:r>
            <a:r>
              <a:rPr lang="en-US" sz="1600" dirty="0" err="1" smtClean="0"/>
              <a:t>zgjatën</a:t>
            </a:r>
            <a:r>
              <a:rPr lang="en-US" sz="1600" dirty="0" smtClean="0"/>
              <a:t> </a:t>
            </a:r>
            <a:r>
              <a:rPr lang="en-US" sz="1600" dirty="0" err="1"/>
              <a:t>disa</a:t>
            </a:r>
            <a:r>
              <a:rPr lang="en-US" sz="1600" dirty="0"/>
              <a:t> </a:t>
            </a:r>
            <a:r>
              <a:rPr lang="en-US" sz="1600" dirty="0" err="1"/>
              <a:t>ditë</a:t>
            </a:r>
            <a:r>
              <a:rPr lang="en-US" sz="1600" dirty="0"/>
              <a:t> </a:t>
            </a:r>
            <a:r>
              <a:rPr lang="en-US" sz="1600" dirty="0" err="1"/>
              <a:t>dhe</a:t>
            </a:r>
            <a:r>
              <a:rPr lang="en-US" sz="1600" dirty="0"/>
              <a:t> u </a:t>
            </a:r>
            <a:r>
              <a:rPr lang="en-US" sz="1600" dirty="0" err="1"/>
              <a:t>angazhuan</a:t>
            </a:r>
            <a:r>
              <a:rPr lang="en-US" sz="1600" dirty="0"/>
              <a:t> </a:t>
            </a:r>
            <a:r>
              <a:rPr lang="en-US" sz="1600" dirty="0" err="1"/>
              <a:t>shumë</a:t>
            </a:r>
            <a:r>
              <a:rPr lang="en-US" sz="1600" dirty="0"/>
              <a:t> </a:t>
            </a:r>
            <a:r>
              <a:rPr lang="en-US" sz="1600" dirty="0" err="1"/>
              <a:t>forca</a:t>
            </a:r>
            <a:r>
              <a:rPr lang="en-US" sz="1600" dirty="0"/>
              <a:t> e </a:t>
            </a:r>
            <a:r>
              <a:rPr lang="en-US" sz="1600" dirty="0" err="1"/>
              <a:t>mjete</a:t>
            </a:r>
            <a:r>
              <a:rPr lang="en-US" sz="1600" dirty="0"/>
              <a:t> </a:t>
            </a:r>
            <a:r>
              <a:rPr lang="en-US" sz="1600" dirty="0" err="1"/>
              <a:t>ishin</a:t>
            </a:r>
            <a:r>
              <a:rPr lang="en-US" sz="1600" dirty="0"/>
              <a:t>:</a:t>
            </a:r>
          </a:p>
          <a:p>
            <a:endParaRPr lang="en-US" sz="1600" dirty="0"/>
          </a:p>
          <a:p>
            <a:r>
              <a:rPr lang="en-US" sz="1600" dirty="0" err="1"/>
              <a:t>zjarri</a:t>
            </a:r>
            <a:r>
              <a:rPr lang="en-US" sz="1600" dirty="0"/>
              <a:t> </a:t>
            </a:r>
            <a:r>
              <a:rPr lang="en-US" sz="1600" dirty="0" err="1"/>
              <a:t>që</a:t>
            </a:r>
            <a:r>
              <a:rPr lang="en-US" sz="1600" dirty="0"/>
              <a:t> </a:t>
            </a:r>
            <a:r>
              <a:rPr lang="en-US" sz="1600" dirty="0" err="1"/>
              <a:t>përfshiu</a:t>
            </a:r>
            <a:r>
              <a:rPr lang="en-US" sz="1600" dirty="0"/>
              <a:t> 2 </a:t>
            </a:r>
            <a:r>
              <a:rPr lang="en-US" sz="1600" dirty="0" err="1"/>
              <a:t>bashkitë</a:t>
            </a:r>
            <a:r>
              <a:rPr lang="en-US" sz="1600" dirty="0"/>
              <a:t> </a:t>
            </a:r>
            <a:r>
              <a:rPr lang="en-US" sz="1600" dirty="0" err="1"/>
              <a:t>Belsh</a:t>
            </a:r>
            <a:r>
              <a:rPr lang="en-US" sz="1600" dirty="0"/>
              <a:t> </a:t>
            </a:r>
            <a:r>
              <a:rPr lang="en-US" sz="1600" dirty="0" err="1"/>
              <a:t>dhe</a:t>
            </a:r>
            <a:r>
              <a:rPr lang="en-US" sz="1600" dirty="0"/>
              <a:t> </a:t>
            </a:r>
            <a:r>
              <a:rPr lang="en-US" sz="1600" dirty="0" err="1"/>
              <a:t>Peqin</a:t>
            </a:r>
            <a:r>
              <a:rPr lang="en-US" sz="1600" dirty="0"/>
              <a:t> </a:t>
            </a:r>
            <a:r>
              <a:rPr lang="en-US" sz="1600" dirty="0" err="1"/>
              <a:t>në</a:t>
            </a:r>
            <a:r>
              <a:rPr lang="en-US" sz="1600" dirty="0"/>
              <a:t> </a:t>
            </a:r>
            <a:r>
              <a:rPr lang="en-US" sz="1600" dirty="0" err="1"/>
              <a:t>Nj.A</a:t>
            </a:r>
            <a:r>
              <a:rPr lang="en-US" sz="1600" dirty="0"/>
              <a:t> </a:t>
            </a:r>
            <a:r>
              <a:rPr lang="en-US" sz="1600" dirty="0" err="1"/>
              <a:t>Rrasë</a:t>
            </a:r>
            <a:r>
              <a:rPr lang="en-US" sz="1600" dirty="0"/>
              <a:t> </a:t>
            </a:r>
            <a:r>
              <a:rPr lang="en-US" sz="1600" dirty="0" err="1"/>
              <a:t>dhe</a:t>
            </a:r>
            <a:r>
              <a:rPr lang="en-US" sz="1600" dirty="0"/>
              <a:t> </a:t>
            </a:r>
            <a:r>
              <a:rPr lang="en-US" sz="1600" dirty="0" err="1"/>
              <a:t>Nj.A</a:t>
            </a:r>
            <a:endParaRPr lang="en-US" sz="1600" dirty="0"/>
          </a:p>
          <a:p>
            <a:pPr marL="0" indent="0">
              <a:buNone/>
            </a:pPr>
            <a:r>
              <a:rPr lang="en-US" sz="1600" dirty="0" smtClean="0"/>
              <a:t>         </a:t>
            </a:r>
            <a:r>
              <a:rPr lang="en-US" sz="1600" dirty="0" err="1" smtClean="0"/>
              <a:t>Rrasë</a:t>
            </a:r>
            <a:r>
              <a:rPr lang="en-US" sz="1600" dirty="0" smtClean="0"/>
              <a:t> </a:t>
            </a:r>
            <a:r>
              <a:rPr lang="en-US" sz="1600" dirty="0" err="1"/>
              <a:t>ku</a:t>
            </a:r>
            <a:r>
              <a:rPr lang="en-US" sz="1600" dirty="0"/>
              <a:t> u </a:t>
            </a:r>
            <a:r>
              <a:rPr lang="en-US" sz="1600" dirty="0" err="1"/>
              <a:t>dogjën</a:t>
            </a:r>
            <a:r>
              <a:rPr lang="en-US" sz="1600" dirty="0"/>
              <a:t> </a:t>
            </a:r>
            <a:r>
              <a:rPr lang="en-US" sz="1600" dirty="0" err="1"/>
              <a:t>mbi</a:t>
            </a:r>
            <a:r>
              <a:rPr lang="en-US" sz="1600" dirty="0"/>
              <a:t> 40 ha </a:t>
            </a:r>
            <a:r>
              <a:rPr lang="en-US" sz="1600" dirty="0" err="1"/>
              <a:t>pyje</a:t>
            </a:r>
            <a:r>
              <a:rPr lang="en-US" sz="1600" dirty="0"/>
              <a:t> e </a:t>
            </a:r>
            <a:r>
              <a:rPr lang="en-US" sz="1600" dirty="0" err="1"/>
              <a:t>kullota</a:t>
            </a:r>
            <a:r>
              <a:rPr lang="en-US" sz="1600" dirty="0"/>
              <a:t>.</a:t>
            </a:r>
          </a:p>
          <a:p>
            <a:pPr marL="0" indent="0">
              <a:buNone/>
            </a:pPr>
            <a:endParaRPr lang="en-US" sz="1600" dirty="0"/>
          </a:p>
          <a:p>
            <a:r>
              <a:rPr lang="en-US" sz="1600" dirty="0" err="1"/>
              <a:t>zjarri</a:t>
            </a:r>
            <a:r>
              <a:rPr lang="en-US" sz="1600" dirty="0"/>
              <a:t> </a:t>
            </a:r>
            <a:r>
              <a:rPr lang="en-US" sz="1600" dirty="0" err="1"/>
              <a:t>në</a:t>
            </a:r>
            <a:r>
              <a:rPr lang="en-US" sz="1600" dirty="0"/>
              <a:t> </a:t>
            </a:r>
            <a:r>
              <a:rPr lang="en-US" sz="1600" dirty="0" err="1"/>
              <a:t>vengrumbullimin</a:t>
            </a:r>
            <a:r>
              <a:rPr lang="en-US" sz="1600" dirty="0"/>
              <a:t> e </a:t>
            </a:r>
            <a:r>
              <a:rPr lang="en-US" sz="1600" dirty="0" err="1"/>
              <a:t>mbetjeve</a:t>
            </a:r>
            <a:r>
              <a:rPr lang="en-US" sz="1600" dirty="0"/>
              <a:t> </a:t>
            </a:r>
            <a:r>
              <a:rPr lang="en-US" sz="1600" dirty="0" err="1"/>
              <a:t>në</a:t>
            </a:r>
            <a:r>
              <a:rPr lang="en-US" sz="1600" dirty="0"/>
              <a:t> </a:t>
            </a:r>
            <a:r>
              <a:rPr lang="en-US" sz="1600" dirty="0" err="1"/>
              <a:t>inceneratorin</a:t>
            </a:r>
            <a:r>
              <a:rPr lang="en-US" sz="1600" dirty="0"/>
              <a:t> e </a:t>
            </a:r>
            <a:r>
              <a:rPr lang="en-US" sz="1600" dirty="0" err="1"/>
              <a:t>Elbasanit</a:t>
            </a:r>
            <a:r>
              <a:rPr lang="en-US" sz="1600" dirty="0"/>
              <a:t>.</a:t>
            </a:r>
          </a:p>
          <a:p>
            <a:endParaRPr lang="en-US" sz="1600" dirty="0"/>
          </a:p>
          <a:p>
            <a:r>
              <a:rPr lang="en-US" sz="1600" dirty="0" err="1"/>
              <a:t>zjarri</a:t>
            </a:r>
            <a:r>
              <a:rPr lang="en-US" sz="1600" dirty="0"/>
              <a:t> </a:t>
            </a:r>
            <a:r>
              <a:rPr lang="en-US" sz="1600" dirty="0" err="1"/>
              <a:t>në</a:t>
            </a:r>
            <a:r>
              <a:rPr lang="en-US" sz="1600" dirty="0"/>
              <a:t> </a:t>
            </a:r>
            <a:r>
              <a:rPr lang="en-US" sz="1600" dirty="0" err="1"/>
              <a:t>vendgrumbullimin</a:t>
            </a:r>
            <a:r>
              <a:rPr lang="en-US" sz="1600" dirty="0"/>
              <a:t> e </a:t>
            </a:r>
            <a:r>
              <a:rPr lang="en-US" sz="1600" dirty="0" err="1"/>
              <a:t>skrapit</a:t>
            </a:r>
            <a:r>
              <a:rPr lang="en-US" sz="1600" dirty="0"/>
              <a:t> </a:t>
            </a:r>
            <a:r>
              <a:rPr lang="en-US" sz="1600" dirty="0" err="1"/>
              <a:t>në</a:t>
            </a:r>
            <a:r>
              <a:rPr lang="en-US" sz="1600" dirty="0"/>
              <a:t> </a:t>
            </a:r>
            <a:r>
              <a:rPr lang="en-US" sz="1600" dirty="0" err="1"/>
              <a:t>ambientet</a:t>
            </a:r>
            <a:r>
              <a:rPr lang="en-US" sz="1600" dirty="0"/>
              <a:t> e “</a:t>
            </a:r>
            <a:r>
              <a:rPr lang="en-US" sz="1600" dirty="0" err="1"/>
              <a:t>Kurum”sh.a</a:t>
            </a:r>
            <a:r>
              <a:rPr lang="en-US" sz="1600" dirty="0"/>
              <a:t> </a:t>
            </a:r>
            <a:r>
              <a:rPr lang="en-US" sz="1600" dirty="0" err="1" smtClean="0"/>
              <a:t>në</a:t>
            </a:r>
            <a:r>
              <a:rPr lang="en-US" sz="1600" dirty="0" smtClean="0"/>
              <a:t> </a:t>
            </a:r>
            <a:r>
              <a:rPr lang="en-US" sz="1600" dirty="0" err="1" smtClean="0"/>
              <a:t>ish</a:t>
            </a:r>
            <a:r>
              <a:rPr lang="en-US" sz="1600" dirty="0" smtClean="0"/>
              <a:t> </a:t>
            </a:r>
            <a:r>
              <a:rPr lang="en-US" sz="1600" dirty="0" err="1"/>
              <a:t>Kombinatin</a:t>
            </a:r>
            <a:r>
              <a:rPr lang="en-US" sz="1600" dirty="0"/>
              <a:t> </a:t>
            </a:r>
            <a:r>
              <a:rPr lang="en-US" sz="1600" dirty="0" err="1"/>
              <a:t>Metalurgjik</a:t>
            </a:r>
            <a:r>
              <a:rPr lang="en-US" sz="1600" dirty="0"/>
              <a:t>.</a:t>
            </a:r>
          </a:p>
          <a:p>
            <a:endParaRPr lang="en-US" sz="1600" dirty="0"/>
          </a:p>
          <a:p>
            <a:r>
              <a:rPr lang="en-US" sz="1600" dirty="0" err="1"/>
              <a:t>Janë</a:t>
            </a:r>
            <a:r>
              <a:rPr lang="en-US" sz="1600" dirty="0"/>
              <a:t> </a:t>
            </a:r>
            <a:r>
              <a:rPr lang="en-US" sz="1600" dirty="0" err="1"/>
              <a:t>angazhuar</a:t>
            </a:r>
            <a:r>
              <a:rPr lang="en-US" sz="1600" dirty="0"/>
              <a:t> </a:t>
            </a:r>
            <a:r>
              <a:rPr lang="en-US" sz="1600" dirty="0" err="1"/>
              <a:t>për</a:t>
            </a:r>
            <a:r>
              <a:rPr lang="en-US" sz="1600" dirty="0"/>
              <a:t> </a:t>
            </a:r>
            <a:r>
              <a:rPr lang="en-US" sz="1600" dirty="0" err="1"/>
              <a:t>shuarjen</a:t>
            </a:r>
            <a:r>
              <a:rPr lang="en-US" sz="1600" dirty="0"/>
              <a:t> e </a:t>
            </a:r>
            <a:r>
              <a:rPr lang="en-US" sz="1600" dirty="0" err="1"/>
              <a:t>zjarreve</a:t>
            </a:r>
            <a:r>
              <a:rPr lang="en-US" sz="1600" dirty="0"/>
              <a:t> </a:t>
            </a:r>
            <a:r>
              <a:rPr lang="en-US" sz="1600" dirty="0" err="1"/>
              <a:t>gjithsej</a:t>
            </a:r>
            <a:r>
              <a:rPr lang="en-US" sz="1600" dirty="0"/>
              <a:t> 599 </a:t>
            </a:r>
            <a:r>
              <a:rPr lang="en-US" sz="1600" dirty="0" err="1" smtClean="0"/>
              <a:t>forca</a:t>
            </a:r>
            <a:r>
              <a:rPr lang="en-US" sz="1600" dirty="0" smtClean="0"/>
              <a:t>  </a:t>
            </a:r>
            <a:r>
              <a:rPr lang="en-US" sz="1600" dirty="0" err="1" smtClean="0"/>
              <a:t>zjarrërfikëse</a:t>
            </a:r>
            <a:r>
              <a:rPr lang="en-US" sz="1600" dirty="0"/>
              <a:t>, 219 </a:t>
            </a:r>
            <a:r>
              <a:rPr lang="en-US" sz="1600" dirty="0" err="1"/>
              <a:t>forca</a:t>
            </a:r>
            <a:r>
              <a:rPr lang="en-US" sz="1600" dirty="0"/>
              <a:t> </a:t>
            </a:r>
            <a:r>
              <a:rPr lang="en-US" sz="1600" dirty="0" err="1"/>
              <a:t>më</a:t>
            </a:r>
            <a:r>
              <a:rPr lang="en-US" sz="1600" dirty="0"/>
              <a:t> </a:t>
            </a:r>
            <a:r>
              <a:rPr lang="en-US" sz="1600" dirty="0" err="1"/>
              <a:t>shumë</a:t>
            </a:r>
            <a:r>
              <a:rPr lang="en-US" sz="1600" dirty="0"/>
              <a:t> se </a:t>
            </a:r>
            <a:r>
              <a:rPr lang="en-US" sz="1600" dirty="0" err="1"/>
              <a:t>në</a:t>
            </a:r>
            <a:r>
              <a:rPr lang="en-US" sz="1600" dirty="0"/>
              <a:t> 2022.</a:t>
            </a:r>
          </a:p>
          <a:p>
            <a:endParaRPr lang="en-US" sz="1600" dirty="0"/>
          </a:p>
          <a:p>
            <a:r>
              <a:rPr lang="en-US" sz="1600" dirty="0"/>
              <a:t>(</a:t>
            </a:r>
            <a:r>
              <a:rPr lang="en-US" sz="1600" dirty="0" err="1"/>
              <a:t>Numër</a:t>
            </a:r>
            <a:r>
              <a:rPr lang="en-US" sz="1600" dirty="0"/>
              <a:t> </a:t>
            </a:r>
            <a:r>
              <a:rPr lang="en-US" sz="1600" dirty="0" err="1"/>
              <a:t>më</a:t>
            </a:r>
            <a:r>
              <a:rPr lang="en-US" sz="1600" dirty="0"/>
              <a:t> i </a:t>
            </a:r>
            <a:r>
              <a:rPr lang="en-US" sz="1600" dirty="0" err="1"/>
              <a:t>madh</a:t>
            </a:r>
            <a:r>
              <a:rPr lang="en-US" sz="1600" dirty="0"/>
              <a:t> i </a:t>
            </a:r>
            <a:r>
              <a:rPr lang="en-US" sz="1600" dirty="0" err="1"/>
              <a:t>mjeteve</a:t>
            </a:r>
            <a:r>
              <a:rPr lang="en-US" sz="1600" dirty="0"/>
              <a:t> </a:t>
            </a:r>
            <a:r>
              <a:rPr lang="en-US" sz="1600" dirty="0" err="1"/>
              <a:t>dhe</a:t>
            </a:r>
            <a:r>
              <a:rPr lang="en-US" sz="1600" dirty="0"/>
              <a:t> i </a:t>
            </a:r>
            <a:r>
              <a:rPr lang="en-US" sz="1600" dirty="0" err="1"/>
              <a:t>forcave</a:t>
            </a:r>
            <a:r>
              <a:rPr lang="en-US" sz="1600" dirty="0"/>
              <a:t> </a:t>
            </a:r>
            <a:r>
              <a:rPr lang="en-US" sz="1600" dirty="0" err="1"/>
              <a:t>zjarrëfikëse</a:t>
            </a:r>
            <a:r>
              <a:rPr lang="en-US" sz="1600" dirty="0"/>
              <a:t> </a:t>
            </a:r>
            <a:r>
              <a:rPr lang="en-US" sz="1600" dirty="0" err="1"/>
              <a:t>gjatë</a:t>
            </a:r>
            <a:r>
              <a:rPr lang="en-US" sz="1600" dirty="0"/>
              <a:t> </a:t>
            </a:r>
            <a:r>
              <a:rPr lang="en-US" sz="1600" dirty="0" err="1"/>
              <a:t>këtij</a:t>
            </a:r>
            <a:r>
              <a:rPr lang="en-US" sz="1600" dirty="0"/>
              <a:t> </a:t>
            </a:r>
            <a:r>
              <a:rPr lang="en-US" sz="1600" dirty="0" err="1" smtClean="0"/>
              <a:t>viti</a:t>
            </a:r>
            <a:r>
              <a:rPr lang="en-US" sz="1600" dirty="0" smtClean="0"/>
              <a:t> </a:t>
            </a:r>
            <a:r>
              <a:rPr lang="en-US" sz="1600" dirty="0" err="1" smtClean="0"/>
              <a:t>ndërkohë</a:t>
            </a:r>
            <a:r>
              <a:rPr lang="en-US" sz="1600" dirty="0" smtClean="0"/>
              <a:t> </a:t>
            </a:r>
            <a:r>
              <a:rPr lang="en-US" sz="1600" dirty="0" err="1"/>
              <a:t>që</a:t>
            </a:r>
            <a:r>
              <a:rPr lang="en-US" sz="1600" dirty="0"/>
              <a:t> </a:t>
            </a:r>
            <a:r>
              <a:rPr lang="en-US" sz="1600" dirty="0" err="1"/>
              <a:t>numri</a:t>
            </a:r>
            <a:r>
              <a:rPr lang="en-US" sz="1600" dirty="0"/>
              <a:t> i </a:t>
            </a:r>
            <a:r>
              <a:rPr lang="en-US" sz="1600" dirty="0" err="1"/>
              <a:t>vatrave</a:t>
            </a:r>
            <a:r>
              <a:rPr lang="en-US" sz="1600" dirty="0"/>
              <a:t> </a:t>
            </a:r>
            <a:r>
              <a:rPr lang="en-US" sz="1600" dirty="0" err="1"/>
              <a:t>të</a:t>
            </a:r>
            <a:r>
              <a:rPr lang="en-US" sz="1600" dirty="0"/>
              <a:t> </a:t>
            </a:r>
            <a:r>
              <a:rPr lang="en-US" sz="1600" dirty="0" err="1"/>
              <a:t>zjarrit</a:t>
            </a:r>
            <a:r>
              <a:rPr lang="en-US" sz="1600" dirty="0"/>
              <a:t> </a:t>
            </a:r>
            <a:r>
              <a:rPr lang="en-US" sz="1600" dirty="0" err="1"/>
              <a:t>ka</a:t>
            </a:r>
            <a:r>
              <a:rPr lang="en-US" sz="1600" dirty="0"/>
              <a:t> </a:t>
            </a:r>
            <a:r>
              <a:rPr lang="en-US" sz="1600" dirty="0" err="1"/>
              <a:t>qenë</a:t>
            </a:r>
            <a:r>
              <a:rPr lang="en-US" sz="1600" dirty="0"/>
              <a:t> </a:t>
            </a:r>
            <a:r>
              <a:rPr lang="en-US" sz="1600" dirty="0" err="1"/>
              <a:t>më</a:t>
            </a:r>
            <a:r>
              <a:rPr lang="en-US" sz="1600" dirty="0"/>
              <a:t> i </a:t>
            </a:r>
            <a:r>
              <a:rPr lang="en-US" sz="1600" dirty="0" err="1"/>
              <a:t>vogël</a:t>
            </a:r>
            <a:r>
              <a:rPr lang="en-US" sz="1600" dirty="0"/>
              <a:t>, </a:t>
            </a:r>
            <a:r>
              <a:rPr lang="en-US" sz="1600" dirty="0" err="1"/>
              <a:t>ka</a:t>
            </a:r>
            <a:r>
              <a:rPr lang="en-US" sz="1600" dirty="0"/>
              <a:t> </a:t>
            </a:r>
            <a:r>
              <a:rPr lang="en-US" sz="1600" dirty="0" err="1"/>
              <a:t>ardhur</a:t>
            </a:r>
            <a:r>
              <a:rPr lang="en-US" sz="1600" dirty="0"/>
              <a:t> </a:t>
            </a:r>
            <a:r>
              <a:rPr lang="en-US" sz="1600" dirty="0" err="1"/>
              <a:t>si</a:t>
            </a:r>
            <a:r>
              <a:rPr lang="en-US" sz="1600" dirty="0"/>
              <a:t> </a:t>
            </a:r>
            <a:r>
              <a:rPr lang="en-US" sz="1600" dirty="0" err="1" smtClean="0"/>
              <a:t>pasojë</a:t>
            </a:r>
            <a:r>
              <a:rPr lang="en-US" sz="1600" dirty="0" smtClean="0"/>
              <a:t> e </a:t>
            </a:r>
            <a:r>
              <a:rPr lang="en-US" sz="1600" dirty="0"/>
              <a:t>2 </a:t>
            </a:r>
            <a:r>
              <a:rPr lang="en-US" sz="1600" dirty="0" err="1"/>
              <a:t>zjarreve</a:t>
            </a:r>
            <a:r>
              <a:rPr lang="en-US" sz="1600" dirty="0"/>
              <a:t> </a:t>
            </a:r>
            <a:r>
              <a:rPr lang="en-US" sz="1600" dirty="0" err="1"/>
              <a:t>të</a:t>
            </a:r>
            <a:r>
              <a:rPr lang="en-US" sz="1600" dirty="0"/>
              <a:t> </a:t>
            </a:r>
            <a:r>
              <a:rPr lang="en-US" sz="1600" dirty="0" err="1"/>
              <a:t>mëdha</a:t>
            </a:r>
            <a:r>
              <a:rPr lang="en-US" sz="1600" dirty="0"/>
              <a:t> (</a:t>
            </a:r>
            <a:r>
              <a:rPr lang="en-US" sz="1600" dirty="0" err="1"/>
              <a:t>në</a:t>
            </a:r>
            <a:r>
              <a:rPr lang="en-US" sz="1600" dirty="0"/>
              <a:t> </a:t>
            </a:r>
            <a:r>
              <a:rPr lang="en-US" sz="1600" dirty="0" err="1"/>
              <a:t>vendgrumbullimin</a:t>
            </a:r>
            <a:r>
              <a:rPr lang="en-US" sz="1600" dirty="0"/>
              <a:t> e </a:t>
            </a:r>
            <a:r>
              <a:rPr lang="en-US" sz="1600" dirty="0" err="1"/>
              <a:t>mbetjeve</a:t>
            </a:r>
            <a:r>
              <a:rPr lang="en-US" sz="1600" dirty="0"/>
              <a:t> </a:t>
            </a:r>
            <a:r>
              <a:rPr lang="en-US" sz="1600" dirty="0" err="1"/>
              <a:t>dhe</a:t>
            </a:r>
            <a:r>
              <a:rPr lang="en-US" sz="1600" dirty="0"/>
              <a:t> </a:t>
            </a:r>
            <a:r>
              <a:rPr lang="en-US" sz="1600" dirty="0" err="1" smtClean="0"/>
              <a:t>në</a:t>
            </a:r>
            <a:r>
              <a:rPr lang="en-US" sz="1600" dirty="0" smtClean="0"/>
              <a:t> </a:t>
            </a:r>
            <a:r>
              <a:rPr lang="en-US" sz="1600" dirty="0" err="1" smtClean="0"/>
              <a:t>vendgrumbullimin</a:t>
            </a:r>
            <a:r>
              <a:rPr lang="en-US" sz="1600" dirty="0" smtClean="0"/>
              <a:t> </a:t>
            </a:r>
            <a:r>
              <a:rPr lang="en-US" sz="1600" dirty="0"/>
              <a:t>e </a:t>
            </a:r>
            <a:r>
              <a:rPr lang="en-US" sz="1600" dirty="0" err="1"/>
              <a:t>skrapit</a:t>
            </a:r>
            <a:r>
              <a:rPr lang="en-US" sz="1600" dirty="0"/>
              <a:t>) </a:t>
            </a:r>
            <a:r>
              <a:rPr lang="en-US" sz="1600" dirty="0" err="1"/>
              <a:t>ku</a:t>
            </a:r>
            <a:r>
              <a:rPr lang="en-US" sz="1600" dirty="0"/>
              <a:t> u </a:t>
            </a:r>
            <a:r>
              <a:rPr lang="en-US" sz="1600" dirty="0" err="1"/>
              <a:t>angazhuan</a:t>
            </a:r>
            <a:r>
              <a:rPr lang="en-US" sz="1600" dirty="0"/>
              <a:t> </a:t>
            </a:r>
            <a:r>
              <a:rPr lang="en-US" sz="1600" dirty="0" err="1"/>
              <a:t>mjete</a:t>
            </a:r>
            <a:r>
              <a:rPr lang="en-US" sz="1600" dirty="0"/>
              <a:t> e </a:t>
            </a:r>
            <a:r>
              <a:rPr lang="en-US" sz="1600" dirty="0" err="1"/>
              <a:t>forca</a:t>
            </a:r>
            <a:r>
              <a:rPr lang="en-US" sz="1600" dirty="0"/>
              <a:t> </a:t>
            </a:r>
            <a:r>
              <a:rPr lang="en-US" sz="1600" dirty="0" err="1"/>
              <a:t>nga</a:t>
            </a:r>
            <a:r>
              <a:rPr lang="en-US" sz="1600" dirty="0"/>
              <a:t> </a:t>
            </a:r>
            <a:r>
              <a:rPr lang="en-US" sz="1600" dirty="0" err="1"/>
              <a:t>prefekturate</a:t>
            </a:r>
            <a:r>
              <a:rPr lang="en-US" sz="1600" dirty="0"/>
              <a:t> </a:t>
            </a:r>
            <a:r>
              <a:rPr lang="en-US" sz="1600" dirty="0" smtClean="0"/>
              <a:t>e </a:t>
            </a:r>
            <a:r>
              <a:rPr lang="en-US" sz="1600" dirty="0" err="1" smtClean="0"/>
              <a:t>tjera</a:t>
            </a:r>
            <a:r>
              <a:rPr lang="en-US" sz="1600" dirty="0" smtClean="0"/>
              <a:t> </a:t>
            </a:r>
            <a:r>
              <a:rPr lang="en-US" sz="1600" dirty="0" err="1"/>
              <a:t>dhe</a:t>
            </a:r>
            <a:r>
              <a:rPr lang="en-US" sz="1600" dirty="0"/>
              <a:t> </a:t>
            </a:r>
            <a:r>
              <a:rPr lang="en-US" sz="1600" dirty="0" err="1"/>
              <a:t>forca</a:t>
            </a:r>
            <a:r>
              <a:rPr lang="en-US" sz="1600" dirty="0"/>
              <a:t> e </a:t>
            </a:r>
            <a:r>
              <a:rPr lang="en-US" sz="1600" dirty="0" err="1"/>
              <a:t>mjete</a:t>
            </a:r>
            <a:r>
              <a:rPr lang="en-US" sz="1600" dirty="0"/>
              <a:t> </a:t>
            </a:r>
            <a:r>
              <a:rPr lang="en-US" sz="1600" dirty="0" err="1"/>
              <a:t>të</a:t>
            </a:r>
            <a:r>
              <a:rPr lang="en-US" sz="1600" dirty="0"/>
              <a:t> </a:t>
            </a:r>
            <a:r>
              <a:rPr lang="en-US" sz="1600" dirty="0" err="1"/>
              <a:t>ushtrisë</a:t>
            </a:r>
            <a:r>
              <a:rPr lang="en-US" sz="1600" dirty="0"/>
              <a:t> </a:t>
            </a:r>
            <a:r>
              <a:rPr lang="en-US" sz="1600" dirty="0" err="1"/>
              <a:t>nga</a:t>
            </a:r>
            <a:r>
              <a:rPr lang="en-US" sz="1600" dirty="0"/>
              <a:t> </a:t>
            </a:r>
            <a:r>
              <a:rPr lang="en-US" sz="1600" dirty="0" err="1"/>
              <a:t>Ministria</a:t>
            </a:r>
            <a:r>
              <a:rPr lang="en-US" sz="1600" dirty="0"/>
              <a:t> e </a:t>
            </a:r>
            <a:r>
              <a:rPr lang="en-US" sz="1600" dirty="0" err="1"/>
              <a:t>Mbrojtjes</a:t>
            </a:r>
            <a:r>
              <a:rPr lang="en-US" sz="1600"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57200"/>
            <a:ext cx="7467600" cy="838200"/>
          </a:xfrm>
        </p:spPr>
        <p:style>
          <a:lnRef idx="3">
            <a:schemeClr val="lt1"/>
          </a:lnRef>
          <a:fillRef idx="1">
            <a:schemeClr val="accent1"/>
          </a:fillRef>
          <a:effectRef idx="1">
            <a:schemeClr val="accent1"/>
          </a:effectRef>
          <a:fontRef idx="minor">
            <a:schemeClr val="lt1"/>
          </a:fontRef>
        </p:style>
        <p:txBody>
          <a:bodyPr>
            <a:noAutofit/>
          </a:bodyPr>
          <a:lstStyle/>
          <a:p>
            <a:r>
              <a:rPr lang="sq-AL" sz="2800" b="1" dirty="0" smtClean="0">
                <a:cs typeface="Times New Roman" pitchFamily="18" charset="0"/>
              </a:rPr>
              <a:t>REGJISTRIMI I </a:t>
            </a:r>
            <a:r>
              <a:rPr lang="en-US" sz="2800" b="1" dirty="0" smtClean="0">
                <a:cs typeface="Times New Roman" pitchFamily="18" charset="0"/>
              </a:rPr>
              <a:t>FËMIJË</a:t>
            </a:r>
            <a:r>
              <a:rPr lang="sq-AL" sz="2800" b="1" dirty="0" smtClean="0">
                <a:cs typeface="Times New Roman" pitchFamily="18" charset="0"/>
              </a:rPr>
              <a:t>VE</a:t>
            </a:r>
            <a:r>
              <a:rPr lang="en-US" sz="2800" b="1" dirty="0" smtClean="0">
                <a:cs typeface="Times New Roman" pitchFamily="18" charset="0"/>
              </a:rPr>
              <a:t> NË KLASË TË PARË</a:t>
            </a:r>
            <a:endParaRPr lang="en-US" sz="2800" b="1" dirty="0"/>
          </a:p>
        </p:txBody>
      </p:sp>
      <p:sp>
        <p:nvSpPr>
          <p:cNvPr id="3" name="Subtitle 2"/>
          <p:cNvSpPr>
            <a:spLocks noGrp="1"/>
          </p:cNvSpPr>
          <p:nvPr>
            <p:ph type="subTitle" idx="1"/>
          </p:nvPr>
        </p:nvSpPr>
        <p:spPr>
          <a:xfrm>
            <a:off x="152400" y="1295400"/>
            <a:ext cx="8610600" cy="5410200"/>
          </a:xfrm>
        </p:spPr>
        <p:style>
          <a:lnRef idx="3">
            <a:schemeClr val="lt1"/>
          </a:lnRef>
          <a:fillRef idx="1">
            <a:schemeClr val="accent1"/>
          </a:fillRef>
          <a:effectRef idx="1">
            <a:schemeClr val="accent1"/>
          </a:effectRef>
          <a:fontRef idx="minor">
            <a:schemeClr val="lt1"/>
          </a:fontRef>
        </p:style>
        <p:txBody>
          <a:bodyPr>
            <a:normAutofit fontScale="92500" lnSpcReduction="20000"/>
          </a:bodyPr>
          <a:lstStyle/>
          <a:p>
            <a:pPr algn="just"/>
            <a:r>
              <a:rPr lang="en-US" dirty="0" err="1" smtClean="0">
                <a:solidFill>
                  <a:schemeClr val="tx1"/>
                </a:solidFill>
                <a:cs typeface="Times New Roman" pitchFamily="18" charset="0"/>
              </a:rPr>
              <a:t>Në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kuadër</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rolit</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Institucionit</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Prefektit</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Qarkut</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në</a:t>
            </a:r>
            <a:r>
              <a:rPr lang="en-US" dirty="0" smtClean="0">
                <a:solidFill>
                  <a:schemeClr val="tx1"/>
                </a:solidFill>
                <a:cs typeface="Times New Roman" pitchFamily="18" charset="0"/>
              </a:rPr>
              <a:t> </a:t>
            </a:r>
            <a:r>
              <a:rPr lang="sq-AL" dirty="0" smtClean="0">
                <a:solidFill>
                  <a:schemeClr val="tx1"/>
                </a:solidFill>
                <a:cs typeface="Times New Roman" pitchFamily="18" charset="0"/>
              </a:rPr>
              <a:t>organizimin dhe monitorimin e pro</a:t>
            </a:r>
            <a:r>
              <a:rPr lang="en-US" dirty="0" smtClean="0">
                <a:solidFill>
                  <a:schemeClr val="tx1"/>
                </a:solidFill>
                <a:cs typeface="Times New Roman" pitchFamily="18" charset="0"/>
              </a:rPr>
              <a:t>c</a:t>
            </a:r>
            <a:r>
              <a:rPr lang="sq-AL" dirty="0" smtClean="0">
                <a:solidFill>
                  <a:schemeClr val="tx1"/>
                </a:solidFill>
                <a:cs typeface="Times New Roman" pitchFamily="18" charset="0"/>
              </a:rPr>
              <a:t>esi</a:t>
            </a:r>
            <a:r>
              <a:rPr lang="en-US" dirty="0" smtClean="0">
                <a:solidFill>
                  <a:schemeClr val="tx1"/>
                </a:solidFill>
                <a:cs typeface="Times New Roman" pitchFamily="18" charset="0"/>
              </a:rPr>
              <a:t>t</a:t>
            </a:r>
            <a:r>
              <a:rPr lang="sq-AL" dirty="0" smtClean="0">
                <a:solidFill>
                  <a:schemeClr val="tx1"/>
                </a:solidFill>
                <a:cs typeface="Times New Roman" pitchFamily="18" charset="0"/>
              </a:rPr>
              <a:t>,</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regjistrimit</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fëmijëve</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në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klasë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parë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për</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vitin</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shkollor</a:t>
            </a:r>
            <a:r>
              <a:rPr lang="en-US" dirty="0" smtClean="0">
                <a:solidFill>
                  <a:schemeClr val="tx1"/>
                </a:solidFill>
                <a:cs typeface="Times New Roman" pitchFamily="18" charset="0"/>
              </a:rPr>
              <a:t> 2023-2024 </a:t>
            </a:r>
            <a:r>
              <a:rPr lang="en-US" dirty="0" err="1" smtClean="0">
                <a:solidFill>
                  <a:schemeClr val="tx1"/>
                </a:solidFill>
                <a:cs typeface="Times New Roman" pitchFamily="18" charset="0"/>
              </a:rPr>
              <a:t>është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zhvilluar</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mbledhja</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mbi</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regjistrimin</a:t>
            </a:r>
            <a:r>
              <a:rPr lang="en-US" dirty="0" smtClean="0">
                <a:solidFill>
                  <a:schemeClr val="tx1"/>
                </a:solidFill>
                <a:cs typeface="Times New Roman" pitchFamily="18" charset="0"/>
              </a:rPr>
              <a:t> e </a:t>
            </a:r>
            <a:r>
              <a:rPr lang="en-US" dirty="0" err="1" smtClean="0">
                <a:solidFill>
                  <a:schemeClr val="tx1"/>
                </a:solidFill>
                <a:cs typeface="Times New Roman" pitchFamily="18" charset="0"/>
              </a:rPr>
              <a:t>fëmijëve</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në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klasat</a:t>
            </a:r>
            <a:r>
              <a:rPr lang="en-US" dirty="0" smtClean="0">
                <a:solidFill>
                  <a:schemeClr val="tx1"/>
                </a:solidFill>
                <a:cs typeface="Times New Roman" pitchFamily="18" charset="0"/>
              </a:rPr>
              <a:t> e </a:t>
            </a:r>
            <a:r>
              <a:rPr lang="en-US" dirty="0" err="1" smtClean="0">
                <a:solidFill>
                  <a:schemeClr val="tx1"/>
                </a:solidFill>
                <a:cs typeface="Times New Roman" pitchFamily="18" charset="0"/>
              </a:rPr>
              <a:t>para</a:t>
            </a:r>
            <a:r>
              <a:rPr lang="en-US" dirty="0" smtClean="0">
                <a:solidFill>
                  <a:schemeClr val="tx1"/>
                </a:solidFill>
                <a:cs typeface="Times New Roman" pitchFamily="18" charset="0"/>
              </a:rPr>
              <a:t> , </a:t>
            </a:r>
            <a:r>
              <a:rPr lang="sq-AL" dirty="0">
                <a:solidFill>
                  <a:schemeClr val="tx1"/>
                </a:solidFill>
              </a:rPr>
              <a:t>dhe janë mbajtur kontakte të vazhdueshme me Zyrat Vendore të Arsimit </a:t>
            </a:r>
            <a:r>
              <a:rPr lang="sq-AL" dirty="0" smtClean="0">
                <a:solidFill>
                  <a:schemeClr val="tx1"/>
                </a:solidFill>
              </a:rPr>
              <a:t>Parauniversitar</a:t>
            </a:r>
            <a:r>
              <a:rPr lang="en-GB" dirty="0" smtClean="0">
                <a:solidFill>
                  <a:schemeClr val="tx1"/>
                </a:solidFill>
              </a:rPr>
              <a:t> </a:t>
            </a:r>
            <a:r>
              <a:rPr lang="en-GB" dirty="0" err="1" smtClean="0">
                <a:solidFill>
                  <a:schemeClr val="tx1"/>
                </a:solidFill>
              </a:rPr>
              <a:t>të</a:t>
            </a:r>
            <a:r>
              <a:rPr lang="en-GB" dirty="0" smtClean="0">
                <a:solidFill>
                  <a:schemeClr val="tx1"/>
                </a:solidFill>
              </a:rPr>
              <a:t> </a:t>
            </a:r>
            <a:r>
              <a:rPr lang="en-GB" dirty="0" err="1" smtClean="0">
                <a:solidFill>
                  <a:schemeClr val="tx1"/>
                </a:solidFill>
              </a:rPr>
              <a:t>qarkut</a:t>
            </a:r>
            <a:r>
              <a:rPr lang="sq-AL" dirty="0" smtClean="0">
                <a:solidFill>
                  <a:schemeClr val="tx1"/>
                </a:solidFill>
              </a:rPr>
              <a:t>,  </a:t>
            </a:r>
            <a:r>
              <a:rPr lang="sq-AL" dirty="0">
                <a:solidFill>
                  <a:schemeClr val="tx1"/>
                </a:solidFill>
              </a:rPr>
              <a:t>duke monitoruar kështu çdo fazë të regjistrimit të fëmijëve në klasat e para, nga të cilat rezulton se procesi i regjistrimit ka vijuar normalisht dhe pa problematika</a:t>
            </a:r>
            <a:r>
              <a:rPr lang="sq-AL" dirty="0"/>
              <a:t>.</a:t>
            </a:r>
            <a:endParaRPr lang="en-US" dirty="0" smtClean="0">
              <a:solidFill>
                <a:schemeClr val="tx1"/>
              </a:solidFill>
              <a:cs typeface="Times New Roman" pitchFamily="18" charset="0"/>
            </a:endParaRPr>
          </a:p>
          <a:p>
            <a:pPr algn="just"/>
            <a:endParaRPr lang="en-US" dirty="0" smtClean="0">
              <a:solidFill>
                <a:schemeClr val="tx1"/>
              </a:solidFill>
              <a:cs typeface="Times New Roman" pitchFamily="18" charset="0"/>
            </a:endParaRPr>
          </a:p>
          <a:p>
            <a:pPr algn="just"/>
            <a:r>
              <a:rPr lang="en-US" dirty="0" err="1" smtClean="0">
                <a:solidFill>
                  <a:schemeClr val="tx1"/>
                </a:solidFill>
                <a:cs typeface="Times New Roman" pitchFamily="18" charset="0"/>
              </a:rPr>
              <a:t>Në</a:t>
            </a:r>
            <a:r>
              <a:rPr lang="en-US" dirty="0" smtClean="0">
                <a:solidFill>
                  <a:schemeClr val="tx1"/>
                </a:solidFill>
                <a:cs typeface="Times New Roman" pitchFamily="18" charset="0"/>
              </a:rPr>
              <a:t> ZVAP- </a:t>
            </a:r>
            <a:r>
              <a:rPr lang="en-US" dirty="0" err="1" smtClean="0">
                <a:solidFill>
                  <a:schemeClr val="tx1"/>
                </a:solidFill>
                <a:cs typeface="Times New Roman" pitchFamily="18" charset="0"/>
              </a:rPr>
              <a:t>të</a:t>
            </a:r>
            <a:r>
              <a:rPr lang="en-US" dirty="0" smtClean="0">
                <a:solidFill>
                  <a:schemeClr val="tx1"/>
                </a:solidFill>
                <a:cs typeface="Times New Roman" pitchFamily="18" charset="0"/>
              </a:rPr>
              <a:t> e </a:t>
            </a:r>
            <a:r>
              <a:rPr lang="en-US" dirty="0" err="1" smtClean="0">
                <a:solidFill>
                  <a:schemeClr val="tx1"/>
                </a:solidFill>
                <a:cs typeface="Times New Roman" pitchFamily="18" charset="0"/>
              </a:rPr>
              <a:t>qarkut</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Elbasan</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janë</a:t>
            </a:r>
            <a:r>
              <a:rPr lang="en-US" dirty="0" smtClean="0">
                <a:solidFill>
                  <a:schemeClr val="tx1"/>
                </a:solidFill>
                <a:cs typeface="Times New Roman" pitchFamily="18" charset="0"/>
              </a:rPr>
              <a:t> </a:t>
            </a:r>
            <a:r>
              <a:rPr lang="en-US" dirty="0" err="1" smtClean="0">
                <a:solidFill>
                  <a:schemeClr val="tx1"/>
                </a:solidFill>
                <a:cs typeface="Times New Roman" pitchFamily="18" charset="0"/>
              </a:rPr>
              <a:t>regjistruar</a:t>
            </a:r>
            <a:r>
              <a:rPr lang="en-US" dirty="0" smtClean="0">
                <a:solidFill>
                  <a:schemeClr val="tx1"/>
                </a:solidFill>
                <a:cs typeface="Times New Roman" pitchFamily="18" charset="0"/>
              </a:rPr>
              <a:t> </a:t>
            </a:r>
            <a:r>
              <a:rPr lang="sq-AL" dirty="0">
                <a:solidFill>
                  <a:schemeClr val="tx1"/>
                </a:solidFill>
              </a:rPr>
              <a:t>2489 nxënës</a:t>
            </a:r>
            <a:endParaRPr lang="en-US" dirty="0" smtClean="0">
              <a:solidFill>
                <a:schemeClr val="tx1"/>
              </a:solidFill>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295399"/>
          </a:xfrm>
        </p:spPr>
        <p:txBody>
          <a:bodyPr>
            <a:normAutofit fontScale="90000"/>
          </a:bodyPr>
          <a:lstStyle/>
          <a:p>
            <a:r>
              <a:rPr lang="sq-AL" sz="3600" b="1" dirty="0"/>
              <a:t>Tabela </a:t>
            </a:r>
            <a:r>
              <a:rPr lang="sq-AL" sz="3600" b="1" dirty="0" smtClean="0"/>
              <a:t>krahasuese </a:t>
            </a:r>
            <a:r>
              <a:rPr lang="sq-AL" sz="3600" b="1" dirty="0"/>
              <a:t>mbi regjistrimin </a:t>
            </a:r>
            <a:r>
              <a:rPr lang="sq-AL" sz="3600" b="1" dirty="0" smtClean="0"/>
              <a:t>në </a:t>
            </a:r>
            <a:r>
              <a:rPr lang="sq-AL" sz="3600" b="1" dirty="0"/>
              <a:t>klasat e para për vitin shkollor 2022-2023 dhe 2023-2024</a:t>
            </a:r>
            <a:r>
              <a:rPr lang="en-GB" dirty="0"/>
              <a:t/>
            </a:r>
            <a:br>
              <a:rPr lang="en-GB" dirty="0"/>
            </a:br>
            <a:endParaRPr lang="en-GB" dirty="0"/>
          </a:p>
        </p:txBody>
      </p:sp>
      <p:sp>
        <p:nvSpPr>
          <p:cNvPr id="3" name="Subtitle 2"/>
          <p:cNvSpPr>
            <a:spLocks noGrp="1"/>
          </p:cNvSpPr>
          <p:nvPr>
            <p:ph type="subTitle" idx="1"/>
          </p:nvPr>
        </p:nvSpPr>
        <p:spPr>
          <a:xfrm>
            <a:off x="685800" y="1676400"/>
            <a:ext cx="7848600" cy="4724400"/>
          </a:xfrm>
        </p:spPr>
        <p:txBody>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220529957"/>
              </p:ext>
            </p:extLst>
          </p:nvPr>
        </p:nvGraphicFramePr>
        <p:xfrm>
          <a:off x="838200" y="1752600"/>
          <a:ext cx="7696201" cy="4724402"/>
        </p:xfrm>
        <a:graphic>
          <a:graphicData uri="http://schemas.openxmlformats.org/drawingml/2006/table">
            <a:tbl>
              <a:tblPr firstRow="1" firstCol="1" bandRow="1">
                <a:tableStyleId>{5C22544A-7EE6-4342-B048-85BDC9FD1C3A}</a:tableStyleId>
              </a:tblPr>
              <a:tblGrid>
                <a:gridCol w="2863670"/>
                <a:gridCol w="2512538"/>
                <a:gridCol w="2319993"/>
              </a:tblGrid>
              <a:tr h="1162498">
                <a:tc>
                  <a:txBody>
                    <a:bodyPr/>
                    <a:lstStyle/>
                    <a:p>
                      <a:pPr algn="ctr">
                        <a:lnSpc>
                          <a:spcPct val="115000"/>
                        </a:lnSpc>
                        <a:spcAft>
                          <a:spcPts val="0"/>
                        </a:spcAft>
                      </a:pPr>
                      <a:r>
                        <a:rPr lang="en-US" sz="1200" dirty="0">
                          <a:effectLst/>
                        </a:rPr>
                        <a:t>QARKU</a:t>
                      </a:r>
                      <a:endParaRPr lang="en-GB" sz="1100" dirty="0">
                        <a:effectLst/>
                      </a:endParaRPr>
                    </a:p>
                    <a:p>
                      <a:pPr algn="ctr">
                        <a:lnSpc>
                          <a:spcPct val="115000"/>
                        </a:lnSpc>
                        <a:spcAft>
                          <a:spcPts val="0"/>
                        </a:spcAft>
                      </a:pPr>
                      <a:r>
                        <a:rPr lang="en-US" sz="1200" dirty="0">
                          <a:effectLst/>
                        </a:rPr>
                        <a:t>ELBASAN</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Nr. i </a:t>
                      </a:r>
                      <a:r>
                        <a:rPr lang="en-US" sz="1200" dirty="0" err="1">
                          <a:effectLst/>
                        </a:rPr>
                        <a:t>nxënësve</a:t>
                      </a:r>
                      <a:r>
                        <a:rPr lang="en-US" sz="1200" dirty="0">
                          <a:effectLst/>
                        </a:rPr>
                        <a:t> </a:t>
                      </a:r>
                      <a:r>
                        <a:rPr lang="en-US" sz="1200" dirty="0" err="1">
                          <a:effectLst/>
                        </a:rPr>
                        <a:t>të</a:t>
                      </a:r>
                      <a:r>
                        <a:rPr lang="en-US" sz="1200" dirty="0">
                          <a:effectLst/>
                        </a:rPr>
                        <a:t> </a:t>
                      </a:r>
                      <a:r>
                        <a:rPr lang="en-US" sz="1200" dirty="0" err="1">
                          <a:effectLst/>
                        </a:rPr>
                        <a:t>regjistruar</a:t>
                      </a:r>
                      <a:r>
                        <a:rPr lang="en-US" sz="1200" dirty="0">
                          <a:effectLst/>
                        </a:rPr>
                        <a:t> </a:t>
                      </a:r>
                      <a:r>
                        <a:rPr lang="en-US" sz="1200" dirty="0" err="1">
                          <a:effectLst/>
                        </a:rPr>
                        <a:t>viti</a:t>
                      </a:r>
                      <a:r>
                        <a:rPr lang="en-US" sz="1200" dirty="0">
                          <a:effectLst/>
                        </a:rPr>
                        <a:t> 2022-2023</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Nr. i nxënësve të  regjistruar</a:t>
                      </a:r>
                      <a:endParaRPr lang="en-GB" sz="1100">
                        <a:effectLst/>
                      </a:endParaRPr>
                    </a:p>
                    <a:p>
                      <a:pPr algn="ctr">
                        <a:lnSpc>
                          <a:spcPct val="115000"/>
                        </a:lnSpc>
                        <a:spcAft>
                          <a:spcPts val="0"/>
                        </a:spcAft>
                      </a:pPr>
                      <a:r>
                        <a:rPr lang="en-US" sz="1200">
                          <a:effectLst/>
                        </a:rPr>
                        <a:t>Viti 2023-2024</a:t>
                      </a:r>
                      <a:endParaRPr lang="en-GB" sz="1100">
                        <a:effectLst/>
                        <a:latin typeface="Calibri"/>
                        <a:ea typeface="Times New Roman"/>
                        <a:cs typeface="Times New Roman"/>
                      </a:endParaRPr>
                    </a:p>
                  </a:txBody>
                  <a:tcPr marL="68580" marR="68580" marT="0" marB="0"/>
                </a:tc>
              </a:tr>
              <a:tr h="257874">
                <a:tc>
                  <a:txBody>
                    <a:bodyPr/>
                    <a:lstStyle/>
                    <a:p>
                      <a:pPr algn="ctr">
                        <a:lnSpc>
                          <a:spcPct val="115000"/>
                        </a:lnSpc>
                        <a:spcAft>
                          <a:spcPts val="0"/>
                        </a:spcAft>
                      </a:pPr>
                      <a:r>
                        <a:rPr lang="en-US" sz="1200">
                          <a:effectLst/>
                        </a:rPr>
                        <a:t>ZVA. ELBASAN</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1309</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1306</a:t>
                      </a:r>
                      <a:endParaRPr lang="en-GB" sz="1100">
                        <a:effectLst/>
                        <a:latin typeface="Calibri"/>
                        <a:ea typeface="Times New Roman"/>
                        <a:cs typeface="Times New Roman"/>
                      </a:endParaRPr>
                    </a:p>
                  </a:txBody>
                  <a:tcPr marL="68580" marR="68580" marT="0" marB="0"/>
                </a:tc>
              </a:tr>
              <a:tr h="434645">
                <a:tc>
                  <a:txBody>
                    <a:bodyPr/>
                    <a:lstStyle/>
                    <a:p>
                      <a:pPr algn="ctr">
                        <a:lnSpc>
                          <a:spcPct val="115000"/>
                        </a:lnSpc>
                        <a:spcAft>
                          <a:spcPts val="0"/>
                        </a:spcAft>
                      </a:pPr>
                      <a:r>
                        <a:rPr lang="en-US" sz="1200">
                          <a:effectLst/>
                        </a:rPr>
                        <a:t>ZVA.</a:t>
                      </a:r>
                      <a:endParaRPr lang="en-GB" sz="1100">
                        <a:effectLst/>
                      </a:endParaRPr>
                    </a:p>
                    <a:p>
                      <a:pPr algn="ctr">
                        <a:lnSpc>
                          <a:spcPct val="115000"/>
                        </a:lnSpc>
                        <a:spcAft>
                          <a:spcPts val="0"/>
                        </a:spcAft>
                      </a:pPr>
                      <a:r>
                        <a:rPr lang="en-US" sz="1200">
                          <a:effectLst/>
                        </a:rPr>
                        <a:t>LIBRAZHD</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292</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294</a:t>
                      </a:r>
                      <a:endParaRPr lang="en-GB" sz="1100">
                        <a:effectLst/>
                        <a:latin typeface="Calibri"/>
                        <a:ea typeface="Times New Roman"/>
                        <a:cs typeface="Times New Roman"/>
                      </a:endParaRPr>
                    </a:p>
                  </a:txBody>
                  <a:tcPr marL="68580" marR="68580" marT="0" marB="0"/>
                </a:tc>
              </a:tr>
              <a:tr h="434645">
                <a:tc>
                  <a:txBody>
                    <a:bodyPr/>
                    <a:lstStyle/>
                    <a:p>
                      <a:pPr algn="ctr">
                        <a:lnSpc>
                          <a:spcPct val="115000"/>
                        </a:lnSpc>
                        <a:spcAft>
                          <a:spcPts val="0"/>
                        </a:spcAft>
                      </a:pPr>
                      <a:r>
                        <a:rPr lang="en-US" sz="1200">
                          <a:effectLst/>
                        </a:rPr>
                        <a:t>ZVA.</a:t>
                      </a:r>
                      <a:endParaRPr lang="en-GB" sz="1100">
                        <a:effectLst/>
                      </a:endParaRPr>
                    </a:p>
                    <a:p>
                      <a:pPr algn="ctr">
                        <a:lnSpc>
                          <a:spcPct val="115000"/>
                        </a:lnSpc>
                        <a:spcAft>
                          <a:spcPts val="0"/>
                        </a:spcAft>
                      </a:pPr>
                      <a:r>
                        <a:rPr lang="en-US" sz="1200">
                          <a:effectLst/>
                        </a:rPr>
                        <a:t>PRRENJAS</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256</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209</a:t>
                      </a:r>
                      <a:endParaRPr lang="en-GB" sz="1100">
                        <a:effectLst/>
                        <a:latin typeface="Calibri"/>
                        <a:ea typeface="Times New Roman"/>
                        <a:cs typeface="Times New Roman"/>
                      </a:endParaRPr>
                    </a:p>
                  </a:txBody>
                  <a:tcPr marL="68580" marR="68580" marT="0" marB="0"/>
                </a:tc>
              </a:tr>
              <a:tr h="448818">
                <a:tc>
                  <a:txBody>
                    <a:bodyPr/>
                    <a:lstStyle/>
                    <a:p>
                      <a:pPr algn="ctr">
                        <a:lnSpc>
                          <a:spcPct val="115000"/>
                        </a:lnSpc>
                        <a:spcAft>
                          <a:spcPts val="0"/>
                        </a:spcAft>
                      </a:pPr>
                      <a:r>
                        <a:rPr lang="en-US" sz="1200">
                          <a:effectLst/>
                        </a:rPr>
                        <a:t>ZVA.</a:t>
                      </a:r>
                      <a:endParaRPr lang="en-GB" sz="1100">
                        <a:effectLst/>
                      </a:endParaRPr>
                    </a:p>
                    <a:p>
                      <a:pPr algn="ctr">
                        <a:lnSpc>
                          <a:spcPct val="115000"/>
                        </a:lnSpc>
                        <a:spcAft>
                          <a:spcPts val="0"/>
                        </a:spcAft>
                      </a:pPr>
                      <a:r>
                        <a:rPr lang="en-US" sz="1200">
                          <a:effectLst/>
                        </a:rPr>
                        <a:t>GRAMSH</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203</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174</a:t>
                      </a:r>
                      <a:endParaRPr lang="en-GB" sz="1100">
                        <a:effectLst/>
                        <a:latin typeface="Calibri"/>
                        <a:ea typeface="Times New Roman"/>
                        <a:cs typeface="Times New Roman"/>
                      </a:endParaRPr>
                    </a:p>
                  </a:txBody>
                  <a:tcPr marL="68580" marR="68580" marT="0" marB="0"/>
                </a:tc>
              </a:tr>
              <a:tr h="434645">
                <a:tc>
                  <a:txBody>
                    <a:bodyPr/>
                    <a:lstStyle/>
                    <a:p>
                      <a:pPr algn="ctr">
                        <a:lnSpc>
                          <a:spcPct val="115000"/>
                        </a:lnSpc>
                        <a:spcAft>
                          <a:spcPts val="0"/>
                        </a:spcAft>
                      </a:pPr>
                      <a:r>
                        <a:rPr lang="en-US" sz="1200">
                          <a:effectLst/>
                        </a:rPr>
                        <a:t>ZVA.</a:t>
                      </a:r>
                      <a:endParaRPr lang="en-GB" sz="1100">
                        <a:effectLst/>
                      </a:endParaRPr>
                    </a:p>
                    <a:p>
                      <a:pPr algn="ctr">
                        <a:lnSpc>
                          <a:spcPct val="115000"/>
                        </a:lnSpc>
                        <a:spcAft>
                          <a:spcPts val="0"/>
                        </a:spcAft>
                      </a:pPr>
                      <a:r>
                        <a:rPr lang="en-US" sz="1200">
                          <a:effectLst/>
                        </a:rPr>
                        <a:t>CËRRIK</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214</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198</a:t>
                      </a:r>
                      <a:endParaRPr lang="en-GB" sz="1100">
                        <a:effectLst/>
                        <a:latin typeface="Calibri"/>
                        <a:ea typeface="Times New Roman"/>
                        <a:cs typeface="Times New Roman"/>
                      </a:endParaRPr>
                    </a:p>
                  </a:txBody>
                  <a:tcPr marL="68580" marR="68580" marT="0" marB="0"/>
                </a:tc>
              </a:tr>
              <a:tr h="434645">
                <a:tc>
                  <a:txBody>
                    <a:bodyPr/>
                    <a:lstStyle/>
                    <a:p>
                      <a:pPr algn="ctr">
                        <a:lnSpc>
                          <a:spcPct val="115000"/>
                        </a:lnSpc>
                        <a:spcAft>
                          <a:spcPts val="0"/>
                        </a:spcAft>
                      </a:pPr>
                      <a:r>
                        <a:rPr lang="en-US" sz="1200">
                          <a:effectLst/>
                        </a:rPr>
                        <a:t>ZVA.</a:t>
                      </a:r>
                      <a:endParaRPr lang="en-GB" sz="1100">
                        <a:effectLst/>
                      </a:endParaRPr>
                    </a:p>
                    <a:p>
                      <a:pPr algn="ctr">
                        <a:lnSpc>
                          <a:spcPct val="115000"/>
                        </a:lnSpc>
                        <a:spcAft>
                          <a:spcPts val="0"/>
                        </a:spcAft>
                      </a:pPr>
                      <a:r>
                        <a:rPr lang="en-US" sz="1200">
                          <a:effectLst/>
                        </a:rPr>
                        <a:t>BELSH</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165</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112</a:t>
                      </a:r>
                      <a:endParaRPr lang="en-GB" sz="1100">
                        <a:effectLst/>
                        <a:latin typeface="Calibri"/>
                        <a:ea typeface="Times New Roman"/>
                        <a:cs typeface="Times New Roman"/>
                      </a:endParaRPr>
                    </a:p>
                  </a:txBody>
                  <a:tcPr marL="68580" marR="68580" marT="0" marB="0"/>
                </a:tc>
              </a:tr>
              <a:tr h="434645">
                <a:tc>
                  <a:txBody>
                    <a:bodyPr/>
                    <a:lstStyle/>
                    <a:p>
                      <a:pPr algn="ctr">
                        <a:lnSpc>
                          <a:spcPct val="115000"/>
                        </a:lnSpc>
                        <a:spcAft>
                          <a:spcPts val="0"/>
                        </a:spcAft>
                      </a:pPr>
                      <a:r>
                        <a:rPr lang="en-US" sz="1200">
                          <a:effectLst/>
                        </a:rPr>
                        <a:t>ZVA.</a:t>
                      </a:r>
                      <a:endParaRPr lang="en-GB" sz="1100">
                        <a:effectLst/>
                      </a:endParaRPr>
                    </a:p>
                    <a:p>
                      <a:pPr algn="ctr">
                        <a:lnSpc>
                          <a:spcPct val="115000"/>
                        </a:lnSpc>
                        <a:spcAft>
                          <a:spcPts val="0"/>
                        </a:spcAft>
                      </a:pPr>
                      <a:r>
                        <a:rPr lang="en-US" sz="1200">
                          <a:effectLst/>
                        </a:rPr>
                        <a:t>PEQIN</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 </a:t>
                      </a:r>
                      <a:r>
                        <a:rPr lang="en-US" sz="1200" dirty="0" smtClean="0">
                          <a:effectLst/>
                        </a:rPr>
                        <a:t>201</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a:effectLst/>
                        </a:rPr>
                        <a:t>196</a:t>
                      </a:r>
                      <a:endParaRPr lang="en-GB" sz="1100">
                        <a:effectLst/>
                        <a:latin typeface="Calibri"/>
                        <a:ea typeface="Times New Roman"/>
                        <a:cs typeface="Times New Roman"/>
                      </a:endParaRPr>
                    </a:p>
                  </a:txBody>
                  <a:tcPr marL="68580" marR="68580" marT="0" marB="0"/>
                </a:tc>
              </a:tr>
              <a:tr h="681987">
                <a:tc>
                  <a:txBody>
                    <a:bodyPr/>
                    <a:lstStyle/>
                    <a:p>
                      <a:pPr algn="ctr">
                        <a:lnSpc>
                          <a:spcPct val="115000"/>
                        </a:lnSpc>
                        <a:spcAft>
                          <a:spcPts val="0"/>
                        </a:spcAft>
                      </a:pPr>
                      <a:r>
                        <a:rPr lang="en-US" sz="1200">
                          <a:effectLst/>
                        </a:rPr>
                        <a:t>TOTALI</a:t>
                      </a:r>
                      <a:endParaRPr lang="en-GB"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2640</a:t>
                      </a:r>
                      <a:endParaRPr lang="en-GB" sz="11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US" sz="1200" dirty="0">
                          <a:effectLst/>
                        </a:rPr>
                        <a:t>2489</a:t>
                      </a:r>
                      <a:endParaRPr lang="en-GB"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711083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err="1" smtClean="0"/>
              <a:t>Paraqitje</a:t>
            </a:r>
            <a:r>
              <a:rPr lang="en-US" sz="2800" b="1" dirty="0" smtClean="0"/>
              <a:t> </a:t>
            </a:r>
            <a:r>
              <a:rPr lang="en-US" sz="2800" b="1" dirty="0" err="1" smtClean="0"/>
              <a:t>grafike</a:t>
            </a:r>
            <a:r>
              <a:rPr lang="en-US" sz="2800" b="1" dirty="0" smtClean="0"/>
              <a:t> </a:t>
            </a:r>
            <a:r>
              <a:rPr lang="en-US" sz="2800" b="1" dirty="0" err="1" smtClean="0"/>
              <a:t>krahasuese</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1464481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solidFill>
                  <a:schemeClr val="bg1"/>
                </a:solidFill>
              </a:rPr>
              <a:t/>
            </a:r>
            <a:br>
              <a:rPr lang="en-US" b="1" dirty="0" smtClean="0">
                <a:solidFill>
                  <a:schemeClr val="bg1"/>
                </a:solidFill>
              </a:rPr>
            </a:br>
            <a:r>
              <a:rPr lang="en-US" b="1" dirty="0" smtClean="0">
                <a:solidFill>
                  <a:schemeClr val="bg1"/>
                </a:solidFill>
              </a:rPr>
              <a:t>PAKETA </a:t>
            </a:r>
            <a:r>
              <a:rPr lang="en-US" b="1" dirty="0">
                <a:solidFill>
                  <a:schemeClr val="bg1"/>
                </a:solidFill>
              </a:rPr>
              <a:t>E SIGURISË NË SHKOLLA</a:t>
            </a:r>
            <a:r>
              <a:rPr lang="en-GB" dirty="0"/>
              <a:t/>
            </a:r>
            <a:br>
              <a:rPr lang="en-GB" dirty="0"/>
            </a:br>
            <a:endParaRPr lang="en-GB" dirty="0"/>
          </a:p>
        </p:txBody>
      </p:sp>
      <p:sp>
        <p:nvSpPr>
          <p:cNvPr id="3" name="Subtitle 2"/>
          <p:cNvSpPr>
            <a:spLocks noGrp="1"/>
          </p:cNvSpPr>
          <p:nvPr>
            <p:ph idx="1"/>
          </p:nvPr>
        </p:nvSpPr>
        <p:spPr>
          <a:xfrm>
            <a:off x="152400" y="1219200"/>
            <a:ext cx="8991600" cy="5638800"/>
          </a:xfrm>
        </p:spPr>
        <p:txBody>
          <a:bodyPr>
            <a:normAutofit fontScale="32500" lnSpcReduction="20000"/>
          </a:bodyPr>
          <a:lstStyle/>
          <a:p>
            <a:endParaRPr lang="en-US" sz="5100" dirty="0" smtClean="0">
              <a:latin typeface="Times New Roman" pitchFamily="18" charset="0"/>
              <a:cs typeface="Times New Roman" pitchFamily="18" charset="0"/>
            </a:endParaRPr>
          </a:p>
          <a:p>
            <a:r>
              <a:rPr lang="en-US" sz="7400" dirty="0" err="1" smtClean="0">
                <a:latin typeface="Times New Roman" pitchFamily="18" charset="0"/>
                <a:cs typeface="Times New Roman" pitchFamily="18" charset="0"/>
              </a:rPr>
              <a:t>Në</a:t>
            </a:r>
            <a:r>
              <a:rPr lang="en-US" sz="7400" dirty="0" smtClean="0">
                <a:latin typeface="Times New Roman" pitchFamily="18" charset="0"/>
                <a:cs typeface="Times New Roman" pitchFamily="18" charset="0"/>
              </a:rPr>
              <a:t> </a:t>
            </a:r>
            <a:r>
              <a:rPr lang="en-US" sz="7400" dirty="0" err="1" smtClean="0">
                <a:latin typeface="Times New Roman" pitchFamily="18" charset="0"/>
                <a:cs typeface="Times New Roman" pitchFamily="18" charset="0"/>
              </a:rPr>
              <a:t>zbatim</a:t>
            </a:r>
            <a:r>
              <a:rPr lang="en-US" sz="7400" dirty="0" smtClean="0">
                <a:latin typeface="Times New Roman" pitchFamily="18" charset="0"/>
                <a:cs typeface="Times New Roman" pitchFamily="18" charset="0"/>
              </a:rPr>
              <a:t> </a:t>
            </a:r>
            <a:r>
              <a:rPr lang="en-US" sz="7400" dirty="0" err="1" smtClean="0">
                <a:latin typeface="Times New Roman" pitchFamily="18" charset="0"/>
                <a:cs typeface="Times New Roman" pitchFamily="18" charset="0"/>
              </a:rPr>
              <a:t>të</a:t>
            </a:r>
            <a:r>
              <a:rPr lang="en-US" sz="7400" dirty="0" smtClean="0">
                <a:latin typeface="Times New Roman" pitchFamily="18" charset="0"/>
                <a:cs typeface="Times New Roman" pitchFamily="18" charset="0"/>
              </a:rPr>
              <a:t> </a:t>
            </a:r>
            <a:r>
              <a:rPr lang="en-US" sz="7400" dirty="0" err="1" smtClean="0">
                <a:latin typeface="Times New Roman" pitchFamily="18" charset="0"/>
                <a:cs typeface="Times New Roman" pitchFamily="18" charset="0"/>
              </a:rPr>
              <a:t>shkresës</a:t>
            </a:r>
            <a:r>
              <a:rPr lang="en-GB" sz="7400" dirty="0" smtClean="0">
                <a:latin typeface="Times New Roman" pitchFamily="18" charset="0"/>
                <a:cs typeface="Times New Roman" pitchFamily="18" charset="0"/>
              </a:rPr>
              <a:t> </a:t>
            </a:r>
            <a:r>
              <a:rPr lang="en-GB" sz="7400" dirty="0">
                <a:latin typeface="Times New Roman" pitchFamily="18" charset="0"/>
                <a:cs typeface="Times New Roman" pitchFamily="18" charset="0"/>
              </a:rPr>
              <a:t>s</a:t>
            </a:r>
            <a:r>
              <a:rPr lang="en-US" sz="7400" dirty="0">
                <a:latin typeface="Times New Roman" pitchFamily="18" charset="0"/>
                <a:cs typeface="Times New Roman" pitchFamily="18" charset="0"/>
              </a:rPr>
              <a:t>ë </a:t>
            </a:r>
            <a:r>
              <a:rPr lang="en-GB" sz="7400" dirty="0" err="1">
                <a:latin typeface="Times New Roman" pitchFamily="18" charset="0"/>
                <a:cs typeface="Times New Roman" pitchFamily="18" charset="0"/>
              </a:rPr>
              <a:t>Ministrit</a:t>
            </a:r>
            <a:r>
              <a:rPr lang="en-GB" sz="7400" dirty="0">
                <a:latin typeface="Times New Roman" pitchFamily="18" charset="0"/>
                <a:cs typeface="Times New Roman" pitchFamily="18" charset="0"/>
              </a:rPr>
              <a:t> t</a:t>
            </a:r>
            <a:r>
              <a:rPr lang="en-US" sz="7400" dirty="0">
                <a:latin typeface="Times New Roman" pitchFamily="18" charset="0"/>
                <a:cs typeface="Times New Roman" pitchFamily="18" charset="0"/>
              </a:rPr>
              <a:t>ë </a:t>
            </a:r>
            <a:r>
              <a:rPr lang="en-GB" sz="7400" dirty="0" err="1">
                <a:latin typeface="Times New Roman" pitchFamily="18" charset="0"/>
                <a:cs typeface="Times New Roman" pitchFamily="18" charset="0"/>
              </a:rPr>
              <a:t>Brend</a:t>
            </a:r>
            <a:r>
              <a:rPr lang="en-US" sz="7400" dirty="0" err="1" smtClean="0">
                <a:latin typeface="Times New Roman" pitchFamily="18" charset="0"/>
                <a:cs typeface="Times New Roman" pitchFamily="18" charset="0"/>
              </a:rPr>
              <a:t>shme</a:t>
            </a:r>
            <a:r>
              <a:rPr lang="en-US" sz="7400" dirty="0" smtClean="0">
                <a:latin typeface="Times New Roman" pitchFamily="18" charset="0"/>
                <a:cs typeface="Times New Roman" pitchFamily="18" charset="0"/>
              </a:rPr>
              <a:t> </a:t>
            </a:r>
            <a:r>
              <a:rPr lang="en-GB" sz="7400" dirty="0" err="1" smtClean="0">
                <a:latin typeface="Times New Roman" pitchFamily="18" charset="0"/>
                <a:cs typeface="Times New Roman" pitchFamily="18" charset="0"/>
              </a:rPr>
              <a:t>mbi</a:t>
            </a:r>
            <a:r>
              <a:rPr lang="en-GB" sz="7400" dirty="0" smtClean="0">
                <a:latin typeface="Times New Roman" pitchFamily="18" charset="0"/>
                <a:cs typeface="Times New Roman" pitchFamily="18" charset="0"/>
              </a:rPr>
              <a:t> </a:t>
            </a:r>
            <a:r>
              <a:rPr lang="en-GB" sz="7400" dirty="0">
                <a:latin typeface="Times New Roman" pitchFamily="18" charset="0"/>
                <a:cs typeface="Times New Roman" pitchFamily="18" charset="0"/>
              </a:rPr>
              <a:t>"</a:t>
            </a:r>
            <a:r>
              <a:rPr lang="en-GB" sz="7400" dirty="0" err="1">
                <a:latin typeface="Times New Roman" pitchFamily="18" charset="0"/>
                <a:cs typeface="Times New Roman" pitchFamily="18" charset="0"/>
              </a:rPr>
              <a:t>Paketën</a:t>
            </a:r>
            <a:r>
              <a:rPr lang="en-GB" sz="7400" dirty="0">
                <a:latin typeface="Times New Roman" pitchFamily="18" charset="0"/>
                <a:cs typeface="Times New Roman" pitchFamily="18" charset="0"/>
              </a:rPr>
              <a:t> e </a:t>
            </a:r>
            <a:r>
              <a:rPr lang="en-GB" sz="7400" dirty="0" err="1">
                <a:latin typeface="Times New Roman" pitchFamily="18" charset="0"/>
                <a:cs typeface="Times New Roman" pitchFamily="18" charset="0"/>
              </a:rPr>
              <a:t>Siguris</a:t>
            </a:r>
            <a:r>
              <a:rPr lang="en-US" sz="7400" dirty="0">
                <a:latin typeface="Times New Roman" pitchFamily="18" charset="0"/>
                <a:cs typeface="Times New Roman" pitchFamily="18" charset="0"/>
              </a:rPr>
              <a:t>ë </a:t>
            </a:r>
            <a:r>
              <a:rPr lang="en-GB" sz="7400" dirty="0">
                <a:latin typeface="Times New Roman" pitchFamily="18" charset="0"/>
                <a:cs typeface="Times New Roman" pitchFamily="18" charset="0"/>
              </a:rPr>
              <a:t>n</a:t>
            </a:r>
            <a:r>
              <a:rPr lang="en-US" sz="7400" dirty="0">
                <a:latin typeface="Times New Roman" pitchFamily="18" charset="0"/>
                <a:cs typeface="Times New Roman" pitchFamily="18" charset="0"/>
              </a:rPr>
              <a:t>ë </a:t>
            </a:r>
            <a:r>
              <a:rPr lang="en-GB" sz="7400" dirty="0" err="1">
                <a:latin typeface="Times New Roman" pitchFamily="18" charset="0"/>
                <a:cs typeface="Times New Roman" pitchFamily="18" charset="0"/>
              </a:rPr>
              <a:t>Shkolla</a:t>
            </a:r>
            <a:r>
              <a:rPr lang="en-GB" sz="7400" dirty="0">
                <a:latin typeface="Times New Roman" pitchFamily="18" charset="0"/>
                <a:cs typeface="Times New Roman" pitchFamily="18" charset="0"/>
              </a:rPr>
              <a:t>", u </a:t>
            </a:r>
            <a:r>
              <a:rPr lang="en-GB" sz="7400" dirty="0" err="1">
                <a:latin typeface="Times New Roman" pitchFamily="18" charset="0"/>
                <a:cs typeface="Times New Roman" pitchFamily="18" charset="0"/>
              </a:rPr>
              <a:t>monitorua</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ecuria</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dhe</a:t>
            </a:r>
            <a:r>
              <a:rPr lang="en-GB" sz="7400" dirty="0">
                <a:latin typeface="Times New Roman" pitchFamily="18" charset="0"/>
                <a:cs typeface="Times New Roman" pitchFamily="18" charset="0"/>
              </a:rPr>
              <a:t> u </a:t>
            </a:r>
            <a:r>
              <a:rPr lang="en-GB" sz="7400" dirty="0" err="1" smtClean="0">
                <a:latin typeface="Times New Roman" pitchFamily="18" charset="0"/>
                <a:cs typeface="Times New Roman" pitchFamily="18" charset="0"/>
              </a:rPr>
              <a:t>evidentuan</a:t>
            </a:r>
            <a:r>
              <a:rPr lang="en-GB" sz="7400" dirty="0">
                <a:latin typeface="Times New Roman" pitchFamily="18" charset="0"/>
                <a:cs typeface="Times New Roman" pitchFamily="18" charset="0"/>
              </a:rPr>
              <a:t> </a:t>
            </a:r>
            <a:r>
              <a:rPr lang="en-GB" sz="7400" dirty="0" err="1" smtClean="0">
                <a:latin typeface="Times New Roman" pitchFamily="18" charset="0"/>
                <a:cs typeface="Times New Roman" pitchFamily="18" charset="0"/>
              </a:rPr>
              <a:t>problematikat</a:t>
            </a:r>
            <a:r>
              <a:rPr lang="en-GB" sz="7400" dirty="0" smtClean="0">
                <a:latin typeface="Times New Roman" pitchFamily="18" charset="0"/>
                <a:cs typeface="Times New Roman" pitchFamily="18" charset="0"/>
              </a:rPr>
              <a:t> </a:t>
            </a:r>
            <a:r>
              <a:rPr lang="en-GB" sz="7400" dirty="0" err="1">
                <a:latin typeface="Times New Roman" pitchFamily="18" charset="0"/>
                <a:cs typeface="Times New Roman" pitchFamily="18" charset="0"/>
              </a:rPr>
              <a:t>të</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cilat</a:t>
            </a:r>
            <a:r>
              <a:rPr lang="en-GB" sz="7400" dirty="0">
                <a:latin typeface="Times New Roman" pitchFamily="18" charset="0"/>
                <a:cs typeface="Times New Roman" pitchFamily="18" charset="0"/>
              </a:rPr>
              <a:t> u </a:t>
            </a:r>
            <a:r>
              <a:rPr lang="en-GB" sz="7400" dirty="0" err="1">
                <a:latin typeface="Times New Roman" pitchFamily="18" charset="0"/>
                <a:cs typeface="Times New Roman" pitchFamily="18" charset="0"/>
              </a:rPr>
              <a:t>hasën</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përgjatë</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zbatimit</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të</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paketës</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së</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sigurisë</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në</a:t>
            </a:r>
            <a:r>
              <a:rPr lang="en-GB" sz="7400" dirty="0">
                <a:latin typeface="Times New Roman" pitchFamily="18" charset="0"/>
                <a:cs typeface="Times New Roman" pitchFamily="18" charset="0"/>
              </a:rPr>
              <a:t> </a:t>
            </a:r>
            <a:r>
              <a:rPr lang="en-GB" sz="7400" dirty="0" err="1">
                <a:latin typeface="Times New Roman" pitchFamily="18" charset="0"/>
                <a:cs typeface="Times New Roman" pitchFamily="18" charset="0"/>
              </a:rPr>
              <a:t>shkolla</a:t>
            </a:r>
            <a:r>
              <a:rPr lang="en-GB" sz="7400" dirty="0">
                <a:latin typeface="Times New Roman" pitchFamily="18" charset="0"/>
                <a:cs typeface="Times New Roman" pitchFamily="18" charset="0"/>
              </a:rPr>
              <a:t>.</a:t>
            </a:r>
            <a:endParaRPr lang="en-US" sz="7400" b="1" dirty="0" smtClean="0">
              <a:solidFill>
                <a:schemeClr val="tx1"/>
              </a:solidFill>
              <a:latin typeface="Times New Roman" pitchFamily="18" charset="0"/>
              <a:cs typeface="Times New Roman" pitchFamily="18" charset="0"/>
            </a:endParaRPr>
          </a:p>
          <a:p>
            <a:pPr marL="0" indent="0" algn="l">
              <a:buNone/>
            </a:pPr>
            <a:r>
              <a:rPr lang="en-US" sz="7400" b="1" dirty="0" smtClean="0">
                <a:solidFill>
                  <a:schemeClr val="tx1"/>
                </a:solidFill>
                <a:latin typeface="Times New Roman" pitchFamily="18" charset="0"/>
                <a:cs typeface="Times New Roman" pitchFamily="18" charset="0"/>
              </a:rPr>
              <a:t>       </a:t>
            </a:r>
          </a:p>
          <a:p>
            <a:pPr marL="0" indent="0" algn="l">
              <a:buNone/>
            </a:pPr>
            <a:r>
              <a:rPr lang="en-US" sz="7400" b="1" dirty="0" err="1" smtClean="0">
                <a:solidFill>
                  <a:schemeClr val="tx1"/>
                </a:solidFill>
                <a:latin typeface="Times New Roman" pitchFamily="18" charset="0"/>
                <a:cs typeface="Times New Roman" pitchFamily="18" charset="0"/>
              </a:rPr>
              <a:t>Në</a:t>
            </a:r>
            <a:r>
              <a:rPr lang="en-US" sz="7400" b="1" dirty="0" smtClean="0">
                <a:solidFill>
                  <a:schemeClr val="tx1"/>
                </a:solidFill>
                <a:latin typeface="Times New Roman" pitchFamily="18" charset="0"/>
                <a:cs typeface="Times New Roman" pitchFamily="18" charset="0"/>
              </a:rPr>
              <a:t> </a:t>
            </a:r>
            <a:r>
              <a:rPr lang="en-US" sz="7400" b="1" dirty="0">
                <a:solidFill>
                  <a:schemeClr val="tx1"/>
                </a:solidFill>
                <a:latin typeface="Times New Roman" pitchFamily="18" charset="0"/>
                <a:cs typeface="Times New Roman" pitchFamily="18" charset="0"/>
              </a:rPr>
              <a:t>total </a:t>
            </a:r>
            <a:r>
              <a:rPr lang="en-US" sz="7400" b="1" dirty="0" err="1">
                <a:solidFill>
                  <a:schemeClr val="tx1"/>
                </a:solidFill>
                <a:latin typeface="Times New Roman" pitchFamily="18" charset="0"/>
                <a:cs typeface="Times New Roman" pitchFamily="18" charset="0"/>
              </a:rPr>
              <a:t>nga</a:t>
            </a:r>
            <a:r>
              <a:rPr lang="en-US" sz="7400" b="1" dirty="0">
                <a:solidFill>
                  <a:schemeClr val="tx1"/>
                </a:solidFill>
                <a:latin typeface="Times New Roman" pitchFamily="18" charset="0"/>
                <a:cs typeface="Times New Roman" pitchFamily="18" charset="0"/>
              </a:rPr>
              <a:t> 160 </a:t>
            </a:r>
            <a:r>
              <a:rPr lang="en-US" sz="7400" b="1" dirty="0" err="1">
                <a:solidFill>
                  <a:schemeClr val="tx1"/>
                </a:solidFill>
                <a:latin typeface="Times New Roman" pitchFamily="18" charset="0"/>
                <a:cs typeface="Times New Roman" pitchFamily="18" charset="0"/>
              </a:rPr>
              <a:t>shkolla</a:t>
            </a:r>
            <a:r>
              <a:rPr lang="en-US" sz="7400" b="1" dirty="0">
                <a:solidFill>
                  <a:schemeClr val="tx1"/>
                </a:solidFill>
                <a:latin typeface="Times New Roman" pitchFamily="18" charset="0"/>
                <a:cs typeface="Times New Roman" pitchFamily="18" charset="0"/>
              </a:rPr>
              <a:t> </a:t>
            </a:r>
            <a:r>
              <a:rPr lang="en-US" sz="7400" b="1" dirty="0" err="1">
                <a:solidFill>
                  <a:schemeClr val="tx1"/>
                </a:solidFill>
                <a:latin typeface="Times New Roman" pitchFamily="18" charset="0"/>
                <a:cs typeface="Times New Roman" pitchFamily="18" charset="0"/>
              </a:rPr>
              <a:t>të</a:t>
            </a:r>
            <a:r>
              <a:rPr lang="en-US" sz="7400" b="1" dirty="0">
                <a:solidFill>
                  <a:schemeClr val="tx1"/>
                </a:solidFill>
                <a:latin typeface="Times New Roman" pitchFamily="18" charset="0"/>
                <a:cs typeface="Times New Roman" pitchFamily="18" charset="0"/>
              </a:rPr>
              <a:t> </a:t>
            </a:r>
            <a:r>
              <a:rPr lang="en-US" sz="7400" b="1" dirty="0" err="1">
                <a:solidFill>
                  <a:schemeClr val="tx1"/>
                </a:solidFill>
                <a:latin typeface="Times New Roman" pitchFamily="18" charset="0"/>
                <a:cs typeface="Times New Roman" pitchFamily="18" charset="0"/>
              </a:rPr>
              <a:t>Qarkut</a:t>
            </a:r>
            <a:r>
              <a:rPr lang="en-US" sz="7400" b="1" dirty="0">
                <a:solidFill>
                  <a:schemeClr val="tx1"/>
                </a:solidFill>
                <a:latin typeface="Times New Roman" pitchFamily="18" charset="0"/>
                <a:cs typeface="Times New Roman" pitchFamily="18" charset="0"/>
              </a:rPr>
              <a:t> </a:t>
            </a:r>
            <a:r>
              <a:rPr lang="en-US" sz="7400" b="1" dirty="0" err="1" smtClean="0">
                <a:solidFill>
                  <a:schemeClr val="tx1"/>
                </a:solidFill>
                <a:latin typeface="Times New Roman" pitchFamily="18" charset="0"/>
                <a:cs typeface="Times New Roman" pitchFamily="18" charset="0"/>
              </a:rPr>
              <a:t>Elbasan</a:t>
            </a:r>
            <a:endParaRPr lang="en-GB" sz="7400" dirty="0">
              <a:solidFill>
                <a:schemeClr val="tx1"/>
              </a:solidFill>
              <a:latin typeface="Times New Roman" pitchFamily="18" charset="0"/>
              <a:cs typeface="Times New Roman" pitchFamily="18" charset="0"/>
            </a:endParaRPr>
          </a:p>
          <a:p>
            <a:pPr marL="571500" indent="-571500" algn="l">
              <a:buFont typeface="Arial" pitchFamily="34" charset="0"/>
              <a:buChar char="•"/>
            </a:pPr>
            <a:r>
              <a:rPr lang="en-US" sz="7400" dirty="0" err="1" smtClean="0">
                <a:solidFill>
                  <a:schemeClr val="tx1"/>
                </a:solidFill>
                <a:latin typeface="Times New Roman" pitchFamily="18" charset="0"/>
                <a:cs typeface="Times New Roman" pitchFamily="18" charset="0"/>
              </a:rPr>
              <a:t>Perimetri</a:t>
            </a:r>
            <a:r>
              <a:rPr lang="en-US" sz="7400" dirty="0" smtClean="0">
                <a:solidFill>
                  <a:schemeClr val="tx1"/>
                </a:solidFill>
                <a:latin typeface="Times New Roman" pitchFamily="18" charset="0"/>
                <a:cs typeface="Times New Roman" pitchFamily="18" charset="0"/>
              </a:rPr>
              <a:t> </a:t>
            </a:r>
            <a:r>
              <a:rPr lang="en-US" sz="7400" dirty="0">
                <a:solidFill>
                  <a:schemeClr val="tx1"/>
                </a:solidFill>
                <a:latin typeface="Times New Roman" pitchFamily="18" charset="0"/>
                <a:cs typeface="Times New Roman" pitchFamily="18" charset="0"/>
              </a:rPr>
              <a:t>i </a:t>
            </a:r>
            <a:r>
              <a:rPr lang="en-US" sz="7400" dirty="0" err="1">
                <a:solidFill>
                  <a:schemeClr val="tx1"/>
                </a:solidFill>
                <a:latin typeface="Times New Roman" pitchFamily="18" charset="0"/>
                <a:cs typeface="Times New Roman" pitchFamily="18" charset="0"/>
              </a:rPr>
              <a:t>sigurisë</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është</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realizuar</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në</a:t>
            </a:r>
            <a:r>
              <a:rPr lang="en-US" sz="7400" dirty="0">
                <a:solidFill>
                  <a:schemeClr val="tx1"/>
                </a:solidFill>
                <a:latin typeface="Times New Roman" pitchFamily="18" charset="0"/>
                <a:cs typeface="Times New Roman" pitchFamily="18" charset="0"/>
              </a:rPr>
              <a:t> 137  </a:t>
            </a:r>
            <a:r>
              <a:rPr lang="en-US" sz="7400" dirty="0" err="1">
                <a:solidFill>
                  <a:schemeClr val="tx1"/>
                </a:solidFill>
                <a:latin typeface="Times New Roman" pitchFamily="18" charset="0"/>
                <a:cs typeface="Times New Roman" pitchFamily="18" charset="0"/>
              </a:rPr>
              <a:t>shkolla</a:t>
            </a:r>
            <a:endParaRPr lang="en-GB" sz="7400" dirty="0">
              <a:solidFill>
                <a:schemeClr val="tx1"/>
              </a:solidFill>
              <a:latin typeface="Times New Roman" pitchFamily="18" charset="0"/>
              <a:cs typeface="Times New Roman" pitchFamily="18" charset="0"/>
            </a:endParaRPr>
          </a:p>
          <a:p>
            <a:pPr marL="571500" lvl="0" indent="-571500" algn="l">
              <a:buFont typeface="Arial" pitchFamily="34" charset="0"/>
              <a:buChar char="•"/>
            </a:pPr>
            <a:endParaRPr lang="en-US" sz="7400" dirty="0">
              <a:solidFill>
                <a:schemeClr val="tx1"/>
              </a:solidFill>
              <a:latin typeface="Times New Roman" pitchFamily="18" charset="0"/>
              <a:cs typeface="Times New Roman" pitchFamily="18" charset="0"/>
            </a:endParaRPr>
          </a:p>
          <a:p>
            <a:pPr marL="571500" lvl="0" indent="-571500" algn="l">
              <a:buFont typeface="Arial" pitchFamily="34" charset="0"/>
              <a:buChar char="•"/>
            </a:pPr>
            <a:r>
              <a:rPr lang="en-US" sz="7400" dirty="0" err="1">
                <a:solidFill>
                  <a:schemeClr val="tx1"/>
                </a:solidFill>
                <a:latin typeface="Times New Roman" pitchFamily="18" charset="0"/>
                <a:cs typeface="Times New Roman" pitchFamily="18" charset="0"/>
              </a:rPr>
              <a:t>Sinjalistika</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rrugore</a:t>
            </a:r>
            <a:r>
              <a:rPr lang="en-US" sz="7400" dirty="0">
                <a:solidFill>
                  <a:schemeClr val="tx1"/>
                </a:solidFill>
                <a:latin typeface="Times New Roman" pitchFamily="18" charset="0"/>
                <a:cs typeface="Times New Roman" pitchFamily="18" charset="0"/>
              </a:rPr>
              <a:t>/</a:t>
            </a:r>
            <a:r>
              <a:rPr lang="en-US" sz="7400" dirty="0" err="1">
                <a:solidFill>
                  <a:schemeClr val="tx1"/>
                </a:solidFill>
                <a:latin typeface="Times New Roman" pitchFamily="18" charset="0"/>
                <a:cs typeface="Times New Roman" pitchFamily="18" charset="0"/>
              </a:rPr>
              <a:t>muri</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rrethues</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realizuar</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në</a:t>
            </a:r>
            <a:r>
              <a:rPr lang="en-US" sz="7400" dirty="0">
                <a:solidFill>
                  <a:schemeClr val="tx1"/>
                </a:solidFill>
                <a:latin typeface="Times New Roman" pitchFamily="18" charset="0"/>
                <a:cs typeface="Times New Roman" pitchFamily="18" charset="0"/>
              </a:rPr>
              <a:t> 133 </a:t>
            </a:r>
            <a:r>
              <a:rPr lang="en-US" sz="7400" dirty="0" err="1">
                <a:solidFill>
                  <a:schemeClr val="tx1"/>
                </a:solidFill>
                <a:latin typeface="Times New Roman" pitchFamily="18" charset="0"/>
                <a:cs typeface="Times New Roman" pitchFamily="18" charset="0"/>
              </a:rPr>
              <a:t>shkolla</a:t>
            </a:r>
            <a:endParaRPr lang="en-GB" sz="7400" dirty="0">
              <a:solidFill>
                <a:schemeClr val="tx1"/>
              </a:solidFill>
              <a:latin typeface="Times New Roman" pitchFamily="18" charset="0"/>
              <a:cs typeface="Times New Roman" pitchFamily="18" charset="0"/>
            </a:endParaRPr>
          </a:p>
          <a:p>
            <a:pPr marL="571500" lvl="0" indent="-571500" algn="l">
              <a:buFont typeface="Arial" pitchFamily="34" charset="0"/>
              <a:buChar char="•"/>
            </a:pPr>
            <a:endParaRPr lang="en-US" sz="7400" dirty="0">
              <a:solidFill>
                <a:schemeClr val="tx1"/>
              </a:solidFill>
              <a:latin typeface="Times New Roman" pitchFamily="18" charset="0"/>
              <a:cs typeface="Times New Roman" pitchFamily="18" charset="0"/>
            </a:endParaRPr>
          </a:p>
          <a:p>
            <a:pPr marL="571500" lvl="0" indent="-571500" algn="l">
              <a:buFont typeface="Arial" pitchFamily="34" charset="0"/>
              <a:buChar char="•"/>
            </a:pPr>
            <a:r>
              <a:rPr lang="en-US" sz="7400" dirty="0" err="1">
                <a:solidFill>
                  <a:schemeClr val="tx1"/>
                </a:solidFill>
                <a:latin typeface="Times New Roman" pitchFamily="18" charset="0"/>
                <a:cs typeface="Times New Roman" pitchFamily="18" charset="0"/>
              </a:rPr>
              <a:t>Kamerat</a:t>
            </a:r>
            <a:r>
              <a:rPr lang="en-US" sz="7400" dirty="0">
                <a:solidFill>
                  <a:schemeClr val="tx1"/>
                </a:solidFill>
                <a:latin typeface="Times New Roman" pitchFamily="18" charset="0"/>
                <a:cs typeface="Times New Roman" pitchFamily="18" charset="0"/>
              </a:rPr>
              <a:t> e  </a:t>
            </a:r>
            <a:r>
              <a:rPr lang="en-US" sz="7400" dirty="0" err="1">
                <a:solidFill>
                  <a:schemeClr val="tx1"/>
                </a:solidFill>
                <a:latin typeface="Times New Roman" pitchFamily="18" charset="0"/>
                <a:cs typeface="Times New Roman" pitchFamily="18" charset="0"/>
              </a:rPr>
              <a:t>sigurisë</a:t>
            </a:r>
            <a:r>
              <a:rPr lang="en-US" sz="7400" dirty="0">
                <a:solidFill>
                  <a:schemeClr val="tx1"/>
                </a:solidFill>
                <a:latin typeface="Times New Roman" pitchFamily="18" charset="0"/>
                <a:cs typeface="Times New Roman" pitchFamily="18" charset="0"/>
              </a:rPr>
              <a:t> 53 </a:t>
            </a:r>
            <a:r>
              <a:rPr lang="en-US" sz="7400" dirty="0" err="1">
                <a:solidFill>
                  <a:schemeClr val="tx1"/>
                </a:solidFill>
                <a:latin typeface="Times New Roman" pitchFamily="18" charset="0"/>
                <a:cs typeface="Times New Roman" pitchFamily="18" charset="0"/>
              </a:rPr>
              <a:t>shkolla</a:t>
            </a:r>
            <a:endParaRPr lang="en-GB" sz="7400" dirty="0">
              <a:solidFill>
                <a:schemeClr val="tx1"/>
              </a:solidFill>
              <a:latin typeface="Times New Roman" pitchFamily="18" charset="0"/>
              <a:cs typeface="Times New Roman" pitchFamily="18" charset="0"/>
            </a:endParaRPr>
          </a:p>
          <a:p>
            <a:pPr marL="571500" lvl="0" indent="-571500" algn="l">
              <a:buFont typeface="Arial" pitchFamily="34" charset="0"/>
              <a:buChar char="•"/>
            </a:pPr>
            <a:endParaRPr lang="en-US" sz="7400" dirty="0" smtClean="0">
              <a:solidFill>
                <a:schemeClr val="tx1"/>
              </a:solidFill>
              <a:latin typeface="Times New Roman" pitchFamily="18" charset="0"/>
              <a:cs typeface="Times New Roman" pitchFamily="18" charset="0"/>
            </a:endParaRPr>
          </a:p>
          <a:p>
            <a:pPr marL="571500" lvl="0" indent="-571500" algn="l">
              <a:buFont typeface="Arial" pitchFamily="34" charset="0"/>
              <a:buChar char="•"/>
            </a:pPr>
            <a:r>
              <a:rPr lang="en-US" sz="7400" dirty="0" err="1">
                <a:solidFill>
                  <a:schemeClr val="tx1"/>
                </a:solidFill>
                <a:latin typeface="Times New Roman" pitchFamily="18" charset="0"/>
                <a:cs typeface="Times New Roman" pitchFamily="18" charset="0"/>
              </a:rPr>
              <a:t>Pajisjet</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zjarrfikëse</a:t>
            </a:r>
            <a:r>
              <a:rPr lang="en-US" sz="7400" dirty="0">
                <a:solidFill>
                  <a:schemeClr val="tx1"/>
                </a:solidFill>
                <a:latin typeface="Times New Roman" pitchFamily="18" charset="0"/>
                <a:cs typeface="Times New Roman" pitchFamily="18" charset="0"/>
              </a:rPr>
              <a:t> 65 </a:t>
            </a:r>
            <a:r>
              <a:rPr lang="en-US" sz="7400" dirty="0" err="1">
                <a:solidFill>
                  <a:schemeClr val="tx1"/>
                </a:solidFill>
                <a:latin typeface="Times New Roman" pitchFamily="18" charset="0"/>
                <a:cs typeface="Times New Roman" pitchFamily="18" charset="0"/>
              </a:rPr>
              <a:t>shkolla</a:t>
            </a:r>
            <a:endParaRPr lang="en-GB" sz="7400" dirty="0">
              <a:solidFill>
                <a:schemeClr val="tx1"/>
              </a:solidFill>
              <a:latin typeface="Times New Roman" pitchFamily="18" charset="0"/>
              <a:cs typeface="Times New Roman" pitchFamily="18" charset="0"/>
            </a:endParaRPr>
          </a:p>
          <a:p>
            <a:pPr marL="571500" lvl="0" indent="-571500" algn="l">
              <a:buFont typeface="Arial" pitchFamily="34" charset="0"/>
              <a:buChar char="•"/>
            </a:pPr>
            <a:r>
              <a:rPr lang="en-US" sz="7400" dirty="0" err="1">
                <a:solidFill>
                  <a:schemeClr val="tx1"/>
                </a:solidFill>
                <a:latin typeface="Times New Roman" pitchFamily="18" charset="0"/>
                <a:cs typeface="Times New Roman" pitchFamily="18" charset="0"/>
              </a:rPr>
              <a:t>Siguria</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ushqimore</a:t>
            </a:r>
            <a:r>
              <a:rPr lang="en-US" sz="7400" dirty="0">
                <a:solidFill>
                  <a:schemeClr val="tx1"/>
                </a:solidFill>
                <a:latin typeface="Times New Roman" pitchFamily="18" charset="0"/>
                <a:cs typeface="Times New Roman" pitchFamily="18" charset="0"/>
              </a:rPr>
              <a:t> </a:t>
            </a:r>
            <a:r>
              <a:rPr lang="en-US" sz="7400" dirty="0" err="1">
                <a:solidFill>
                  <a:schemeClr val="tx1"/>
                </a:solidFill>
                <a:latin typeface="Times New Roman" pitchFamily="18" charset="0"/>
                <a:cs typeface="Times New Roman" pitchFamily="18" charset="0"/>
              </a:rPr>
              <a:t>në</a:t>
            </a:r>
            <a:r>
              <a:rPr lang="en-US" sz="7400" dirty="0">
                <a:solidFill>
                  <a:schemeClr val="tx1"/>
                </a:solidFill>
                <a:latin typeface="Times New Roman" pitchFamily="18" charset="0"/>
                <a:cs typeface="Times New Roman" pitchFamily="18" charset="0"/>
              </a:rPr>
              <a:t> 154 </a:t>
            </a:r>
            <a:r>
              <a:rPr lang="en-US" sz="7400" dirty="0" err="1">
                <a:solidFill>
                  <a:schemeClr val="tx1"/>
                </a:solidFill>
                <a:latin typeface="Times New Roman" pitchFamily="18" charset="0"/>
                <a:cs typeface="Times New Roman" pitchFamily="18" charset="0"/>
              </a:rPr>
              <a:t>shkoll</a:t>
            </a:r>
            <a:endParaRPr lang="en-GB" sz="7400" dirty="0">
              <a:solidFill>
                <a:schemeClr val="tx1"/>
              </a:solidFill>
              <a:latin typeface="Times New Roman" pitchFamily="18" charset="0"/>
              <a:cs typeface="Times New Roman" pitchFamily="18" charset="0"/>
            </a:endParaRPr>
          </a:p>
          <a:p>
            <a:pPr marL="0" indent="0">
              <a:buNone/>
            </a:pPr>
            <a:r>
              <a:rPr lang="en-GB" sz="6000" dirty="0">
                <a:latin typeface="Times New Roman" pitchFamily="18" charset="0"/>
                <a:cs typeface="Times New Roman" pitchFamily="18" charset="0"/>
              </a:rPr>
              <a:t> </a:t>
            </a:r>
          </a:p>
          <a:p>
            <a:endParaRPr lang="en-GB" dirty="0">
              <a:solidFill>
                <a:schemeClr val="tx1"/>
              </a:solidFill>
            </a:endParaRPr>
          </a:p>
        </p:txBody>
      </p:sp>
    </p:spTree>
    <p:extLst>
      <p:ext uri="{BB962C8B-B14F-4D97-AF65-F5344CB8AC3E}">
        <p14:creationId xmlns:p14="http://schemas.microsoft.com/office/powerpoint/2010/main" val="660870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t>KOMITETI RAJONAL I ZHVILLIMIT TË TURIZMIT</a:t>
            </a:r>
            <a:endParaRPr lang="en-US" sz="2800" b="1" dirty="0"/>
          </a:p>
        </p:txBody>
      </p:sp>
      <p:sp>
        <p:nvSpPr>
          <p:cNvPr id="3" name="Content Placeholder 2"/>
          <p:cNvSpPr>
            <a:spLocks noGrp="1"/>
          </p:cNvSpPr>
          <p:nvPr>
            <p:ph idx="1"/>
          </p:nvPr>
        </p:nvSpPr>
        <p:spPr>
          <a:xfrm>
            <a:off x="457200" y="1447800"/>
            <a:ext cx="8229600" cy="5029200"/>
          </a:xfrm>
        </p:spPr>
        <p:style>
          <a:lnRef idx="3">
            <a:schemeClr val="lt1"/>
          </a:lnRef>
          <a:fillRef idx="1">
            <a:schemeClr val="accent1"/>
          </a:fillRef>
          <a:effectRef idx="1">
            <a:schemeClr val="accent1"/>
          </a:effectRef>
          <a:fontRef idx="minor">
            <a:schemeClr val="lt1"/>
          </a:fontRef>
        </p:style>
        <p:txBody>
          <a:bodyPr>
            <a:normAutofit fontScale="92500" lnSpcReduction="20000"/>
          </a:bodyPr>
          <a:lstStyle/>
          <a:p>
            <a:pPr algn="just">
              <a:buNone/>
            </a:pPr>
            <a:r>
              <a:rPr lang="en-US" dirty="0" smtClean="0"/>
              <a:t>    </a:t>
            </a:r>
            <a:r>
              <a:rPr lang="en-US" dirty="0" err="1" smtClean="0"/>
              <a:t>Për</a:t>
            </a:r>
            <a:r>
              <a:rPr lang="en-US" dirty="0" smtClean="0"/>
              <a:t> </a:t>
            </a:r>
            <a:r>
              <a:rPr lang="en-US" dirty="0" err="1" smtClean="0"/>
              <a:t>vitin</a:t>
            </a:r>
            <a:r>
              <a:rPr lang="en-US" dirty="0" smtClean="0"/>
              <a:t> 2023 </a:t>
            </a:r>
            <a:r>
              <a:rPr lang="en-US" dirty="0" err="1" smtClean="0"/>
              <a:t>janë</a:t>
            </a:r>
            <a:r>
              <a:rPr lang="en-US" dirty="0" smtClean="0"/>
              <a:t> </a:t>
            </a:r>
            <a:r>
              <a:rPr lang="en-US" dirty="0" err="1" smtClean="0"/>
              <a:t>organizuar</a:t>
            </a:r>
            <a:r>
              <a:rPr lang="en-US" dirty="0" smtClean="0"/>
              <a:t> </a:t>
            </a:r>
            <a:r>
              <a:rPr lang="en-US" dirty="0" err="1" smtClean="0"/>
              <a:t>gjithsej</a:t>
            </a:r>
            <a:r>
              <a:rPr lang="en-US" dirty="0" smtClean="0"/>
              <a:t> </a:t>
            </a:r>
            <a:r>
              <a:rPr lang="en-US" dirty="0" err="1" smtClean="0"/>
              <a:t>dy</a:t>
            </a:r>
            <a:r>
              <a:rPr lang="en-US" dirty="0" smtClean="0"/>
              <a:t> </a:t>
            </a:r>
            <a:r>
              <a:rPr lang="en-US" dirty="0" err="1" smtClean="0"/>
              <a:t>takime</a:t>
            </a:r>
            <a:r>
              <a:rPr lang="en-US" dirty="0" smtClean="0"/>
              <a:t> me </a:t>
            </a:r>
            <a:r>
              <a:rPr lang="en-US" dirty="0" err="1" smtClean="0"/>
              <a:t>anëtarët</a:t>
            </a:r>
            <a:r>
              <a:rPr lang="en-US" dirty="0" smtClean="0"/>
              <a:t> e </a:t>
            </a:r>
            <a:r>
              <a:rPr lang="en-US" dirty="0" err="1" smtClean="0"/>
              <a:t>këtij</a:t>
            </a:r>
            <a:r>
              <a:rPr lang="en-US" dirty="0" smtClean="0"/>
              <a:t> </a:t>
            </a:r>
            <a:r>
              <a:rPr lang="en-US" dirty="0" err="1" smtClean="0"/>
              <a:t>komiteti</a:t>
            </a:r>
            <a:r>
              <a:rPr lang="en-US" dirty="0" smtClean="0"/>
              <a:t>, </a:t>
            </a:r>
            <a:r>
              <a:rPr lang="en-US" dirty="0" err="1" smtClean="0"/>
              <a:t>në</a:t>
            </a:r>
            <a:r>
              <a:rPr lang="en-US" dirty="0" smtClean="0"/>
              <a:t> </a:t>
            </a:r>
            <a:r>
              <a:rPr lang="en-US" dirty="0" err="1" smtClean="0"/>
              <a:t>të</a:t>
            </a:r>
            <a:r>
              <a:rPr lang="en-US" dirty="0" smtClean="0"/>
              <a:t> </a:t>
            </a:r>
            <a:r>
              <a:rPr lang="en-US" dirty="0" err="1" smtClean="0"/>
              <a:t>cilat</a:t>
            </a:r>
            <a:r>
              <a:rPr lang="en-US" dirty="0" smtClean="0"/>
              <a:t> u </a:t>
            </a:r>
            <a:r>
              <a:rPr lang="en-US" dirty="0" err="1" smtClean="0"/>
              <a:t>diskutua</a:t>
            </a:r>
            <a:r>
              <a:rPr lang="en-US" dirty="0" smtClean="0"/>
              <a:t>: </a:t>
            </a:r>
          </a:p>
          <a:p>
            <a:pPr algn="just">
              <a:buNone/>
            </a:pPr>
            <a:endParaRPr lang="en-US" dirty="0" smtClean="0"/>
          </a:p>
          <a:p>
            <a:pPr algn="just"/>
            <a:r>
              <a:rPr lang="fr-FR" dirty="0" err="1" smtClean="0"/>
              <a:t>Mbi</a:t>
            </a:r>
            <a:r>
              <a:rPr lang="fr-FR" dirty="0" smtClean="0"/>
              <a:t> </a:t>
            </a:r>
            <a:r>
              <a:rPr lang="fr-FR" dirty="0" err="1" smtClean="0"/>
              <a:t>aktivitetet</a:t>
            </a:r>
            <a:r>
              <a:rPr lang="fr-FR" dirty="0" smtClean="0"/>
              <a:t> e </a:t>
            </a:r>
            <a:r>
              <a:rPr lang="fr-FR" dirty="0" err="1" smtClean="0"/>
              <a:t>organizuara</a:t>
            </a:r>
            <a:r>
              <a:rPr lang="fr-FR" dirty="0" smtClean="0"/>
              <a:t> me </a:t>
            </a:r>
            <a:r>
              <a:rPr lang="fr-FR" dirty="0" err="1" smtClean="0"/>
              <a:t>qëllim</a:t>
            </a:r>
            <a:r>
              <a:rPr lang="fr-FR" dirty="0" smtClean="0"/>
              <a:t> </a:t>
            </a:r>
            <a:r>
              <a:rPr lang="fr-FR" dirty="0" err="1" smtClean="0"/>
              <a:t>promovimin</a:t>
            </a:r>
            <a:r>
              <a:rPr lang="fr-FR" dirty="0" smtClean="0"/>
              <a:t> e </a:t>
            </a:r>
            <a:r>
              <a:rPr lang="fr-FR" dirty="0" err="1" smtClean="0"/>
              <a:t>turizmit</a:t>
            </a:r>
            <a:r>
              <a:rPr lang="fr-FR" dirty="0" smtClean="0"/>
              <a:t> </a:t>
            </a:r>
          </a:p>
          <a:p>
            <a:pPr algn="just"/>
            <a:r>
              <a:rPr lang="fr-FR" dirty="0" smtClean="0"/>
              <a:t> U </a:t>
            </a:r>
            <a:r>
              <a:rPr lang="fr-FR" dirty="0" err="1" smtClean="0"/>
              <a:t>përcaktuan</a:t>
            </a:r>
            <a:r>
              <a:rPr lang="fr-FR" dirty="0" smtClean="0"/>
              <a:t> </a:t>
            </a:r>
            <a:r>
              <a:rPr lang="fr-FR" dirty="0" err="1" smtClean="0"/>
              <a:t>problematikat</a:t>
            </a:r>
            <a:r>
              <a:rPr lang="fr-FR" dirty="0" smtClean="0"/>
              <a:t> </a:t>
            </a:r>
            <a:r>
              <a:rPr lang="fr-FR" dirty="0" err="1" smtClean="0"/>
              <a:t>dhe</a:t>
            </a:r>
            <a:r>
              <a:rPr lang="fr-FR" dirty="0" smtClean="0"/>
              <a:t> </a:t>
            </a:r>
            <a:r>
              <a:rPr lang="fr-FR" dirty="0" err="1" smtClean="0"/>
              <a:t>objektivat</a:t>
            </a:r>
            <a:r>
              <a:rPr lang="fr-FR" dirty="0" smtClean="0"/>
              <a:t> </a:t>
            </a:r>
            <a:r>
              <a:rPr lang="fr-FR" dirty="0" err="1" smtClean="0"/>
              <a:t>në</a:t>
            </a:r>
            <a:r>
              <a:rPr lang="fr-FR" dirty="0" smtClean="0"/>
              <a:t> </a:t>
            </a:r>
            <a:r>
              <a:rPr lang="fr-FR" dirty="0" err="1" smtClean="0"/>
              <a:t>lidhje</a:t>
            </a:r>
            <a:r>
              <a:rPr lang="fr-FR" dirty="0" smtClean="0"/>
              <a:t> me </a:t>
            </a:r>
            <a:r>
              <a:rPr lang="fr-FR" dirty="0" err="1" smtClean="0"/>
              <a:t>përmirësimin</a:t>
            </a:r>
            <a:r>
              <a:rPr lang="fr-FR" dirty="0" smtClean="0"/>
              <a:t> e </a:t>
            </a:r>
            <a:r>
              <a:rPr lang="fr-FR" dirty="0" err="1" smtClean="0"/>
              <a:t>kushteve</a:t>
            </a:r>
            <a:r>
              <a:rPr lang="fr-FR" dirty="0" smtClean="0"/>
              <a:t> </a:t>
            </a:r>
            <a:r>
              <a:rPr lang="fr-FR" dirty="0" err="1" smtClean="0"/>
              <a:t>për</a:t>
            </a:r>
            <a:r>
              <a:rPr lang="fr-FR" dirty="0" smtClean="0"/>
              <a:t> </a:t>
            </a:r>
            <a:r>
              <a:rPr lang="fr-FR" dirty="0" err="1" smtClean="0"/>
              <a:t>të</a:t>
            </a:r>
            <a:r>
              <a:rPr lang="fr-FR" dirty="0" smtClean="0"/>
              <a:t> </a:t>
            </a:r>
            <a:r>
              <a:rPr lang="fr-FR" dirty="0" err="1" smtClean="0"/>
              <a:t>rritur</a:t>
            </a:r>
            <a:r>
              <a:rPr lang="fr-FR" dirty="0" smtClean="0"/>
              <a:t> </a:t>
            </a:r>
            <a:r>
              <a:rPr lang="fr-FR" dirty="0" err="1" smtClean="0"/>
              <a:t>cilësinë</a:t>
            </a:r>
            <a:r>
              <a:rPr lang="fr-FR" dirty="0" smtClean="0"/>
              <a:t> e </a:t>
            </a:r>
            <a:r>
              <a:rPr lang="fr-FR" dirty="0" err="1" smtClean="0"/>
              <a:t>ofrimit</a:t>
            </a:r>
            <a:r>
              <a:rPr lang="fr-FR" dirty="0" smtClean="0"/>
              <a:t> </a:t>
            </a:r>
            <a:r>
              <a:rPr lang="fr-FR" dirty="0" err="1" smtClean="0"/>
              <a:t>të</a:t>
            </a:r>
            <a:r>
              <a:rPr lang="fr-FR" dirty="0" smtClean="0"/>
              <a:t> </a:t>
            </a:r>
            <a:r>
              <a:rPr lang="fr-FR" dirty="0" err="1" smtClean="0"/>
              <a:t>shërbimive</a:t>
            </a:r>
            <a:r>
              <a:rPr lang="fr-FR" dirty="0" smtClean="0"/>
              <a:t> </a:t>
            </a:r>
            <a:r>
              <a:rPr lang="fr-FR" dirty="0" err="1" smtClean="0"/>
              <a:t>të</a:t>
            </a:r>
            <a:r>
              <a:rPr lang="fr-FR" dirty="0" smtClean="0"/>
              <a:t> </a:t>
            </a:r>
            <a:r>
              <a:rPr lang="fr-FR" dirty="0" err="1" smtClean="0"/>
              <a:t>nevojshme</a:t>
            </a:r>
            <a:r>
              <a:rPr lang="fr-FR" dirty="0" smtClean="0"/>
              <a:t> </a:t>
            </a:r>
            <a:r>
              <a:rPr lang="fr-FR" dirty="0" err="1" smtClean="0"/>
              <a:t>për</a:t>
            </a:r>
            <a:r>
              <a:rPr lang="fr-FR" dirty="0" smtClean="0"/>
              <a:t> </a:t>
            </a:r>
            <a:r>
              <a:rPr lang="fr-FR" dirty="0" err="1" smtClean="0"/>
              <a:t>rritjen</a:t>
            </a:r>
            <a:r>
              <a:rPr lang="fr-FR" dirty="0" smtClean="0"/>
              <a:t> e </a:t>
            </a:r>
            <a:r>
              <a:rPr lang="fr-FR" dirty="0" err="1" smtClean="0"/>
              <a:t>numrit</a:t>
            </a:r>
            <a:r>
              <a:rPr lang="fr-FR" dirty="0" smtClean="0"/>
              <a:t> </a:t>
            </a:r>
            <a:r>
              <a:rPr lang="fr-FR" dirty="0" err="1" smtClean="0"/>
              <a:t>të</a:t>
            </a:r>
            <a:r>
              <a:rPr lang="fr-FR" dirty="0" smtClean="0"/>
              <a:t> </a:t>
            </a:r>
            <a:r>
              <a:rPr lang="fr-FR" dirty="0" err="1" smtClean="0"/>
              <a:t>turistëve</a:t>
            </a:r>
            <a:endParaRPr lang="fr-FR" dirty="0" smtClean="0"/>
          </a:p>
          <a:p>
            <a:pPr algn="just"/>
            <a:r>
              <a:rPr lang="fr-FR" dirty="0" err="1" smtClean="0"/>
              <a:t>Sezoni</a:t>
            </a:r>
            <a:r>
              <a:rPr lang="fr-FR" dirty="0" smtClean="0"/>
              <a:t> </a:t>
            </a:r>
            <a:r>
              <a:rPr lang="fr-FR" dirty="0" err="1" smtClean="0"/>
              <a:t>turistik</a:t>
            </a:r>
            <a:r>
              <a:rPr lang="fr-FR" dirty="0" smtClean="0"/>
              <a:t> i </a:t>
            </a:r>
            <a:r>
              <a:rPr lang="fr-FR" dirty="0" err="1" smtClean="0"/>
              <a:t>vitit</a:t>
            </a:r>
            <a:r>
              <a:rPr lang="fr-FR" dirty="0" smtClean="0"/>
              <a:t> 2023 </a:t>
            </a:r>
            <a:r>
              <a:rPr lang="fr-FR" dirty="0" err="1" smtClean="0"/>
              <a:t>ishte</a:t>
            </a:r>
            <a:r>
              <a:rPr lang="fr-FR" dirty="0" smtClean="0"/>
              <a:t> </a:t>
            </a:r>
            <a:r>
              <a:rPr lang="fr-FR" dirty="0" err="1" smtClean="0"/>
              <a:t>sezoni</a:t>
            </a:r>
            <a:r>
              <a:rPr lang="fr-FR" dirty="0" smtClean="0"/>
              <a:t> </a:t>
            </a:r>
            <a:r>
              <a:rPr lang="fr-FR" dirty="0" err="1" smtClean="0"/>
              <a:t>më</a:t>
            </a:r>
            <a:r>
              <a:rPr lang="fr-FR" dirty="0" smtClean="0"/>
              <a:t> i </a:t>
            </a:r>
            <a:r>
              <a:rPr lang="fr-FR" dirty="0" err="1" smtClean="0"/>
              <a:t>suksesshëm</a:t>
            </a:r>
            <a:r>
              <a:rPr lang="fr-FR" dirty="0" smtClean="0"/>
              <a:t> i </a:t>
            </a:r>
            <a:r>
              <a:rPr lang="fr-FR" dirty="0" err="1" smtClean="0"/>
              <a:t>viteve</a:t>
            </a:r>
            <a:r>
              <a:rPr lang="fr-FR" dirty="0" smtClean="0"/>
              <a:t> </a:t>
            </a:r>
            <a:r>
              <a:rPr lang="fr-FR" dirty="0" err="1" smtClean="0"/>
              <a:t>të</a:t>
            </a:r>
            <a:r>
              <a:rPr lang="fr-FR" dirty="0" smtClean="0"/>
              <a:t> </a:t>
            </a:r>
            <a:r>
              <a:rPr lang="fr-FR" dirty="0" err="1" smtClean="0"/>
              <a:t>fundit</a:t>
            </a:r>
            <a:r>
              <a:rPr lang="fr-FR" dirty="0" smtClean="0"/>
              <a:t> </a:t>
            </a:r>
            <a:r>
              <a:rPr lang="fr-FR" dirty="0" err="1" smtClean="0"/>
              <a:t>bazuar</a:t>
            </a:r>
            <a:r>
              <a:rPr lang="fr-FR" dirty="0" smtClean="0"/>
              <a:t> </a:t>
            </a:r>
            <a:r>
              <a:rPr lang="fr-FR" dirty="0" err="1" smtClean="0"/>
              <a:t>në</a:t>
            </a:r>
            <a:r>
              <a:rPr lang="fr-FR" dirty="0" smtClean="0"/>
              <a:t> </a:t>
            </a:r>
            <a:r>
              <a:rPr lang="fr-FR" dirty="0" err="1" smtClean="0"/>
              <a:t>statistika</a:t>
            </a:r>
            <a:r>
              <a:rPr lang="fr-FR" dirty="0" smtClean="0"/>
              <a: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143000"/>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en-US" sz="3100" b="1" dirty="0" smtClean="0"/>
              <a:t>MBROJTJA NGA ZJARRI DHE SHPËTIMIT (MZSH)</a:t>
            </a:r>
            <a:r>
              <a:rPr lang="en-US" dirty="0" smtClean="0"/>
              <a:t/>
            </a:r>
            <a:br>
              <a:rPr lang="en-US" dirty="0" smtClean="0"/>
            </a:br>
            <a:endParaRPr lang="en-US" dirty="0"/>
          </a:p>
        </p:txBody>
      </p:sp>
      <p:sp>
        <p:nvSpPr>
          <p:cNvPr id="3" name="Content Placeholder 2"/>
          <p:cNvSpPr>
            <a:spLocks noGrp="1"/>
          </p:cNvSpPr>
          <p:nvPr>
            <p:ph idx="1"/>
          </p:nvPr>
        </p:nvSpPr>
        <p:spPr>
          <a:xfrm>
            <a:off x="228600" y="1447800"/>
            <a:ext cx="8534400" cy="5105400"/>
          </a:xfrm>
        </p:spPr>
        <p:style>
          <a:lnRef idx="3">
            <a:schemeClr val="lt1"/>
          </a:lnRef>
          <a:fillRef idx="1">
            <a:schemeClr val="accent1"/>
          </a:fillRef>
          <a:effectRef idx="1">
            <a:schemeClr val="accent1"/>
          </a:effectRef>
          <a:fontRef idx="minor">
            <a:schemeClr val="lt1"/>
          </a:fontRef>
        </p:style>
        <p:txBody>
          <a:bodyPr/>
          <a:lstStyle/>
          <a:p>
            <a:pPr algn="just"/>
            <a:r>
              <a:rPr lang="en-US" sz="2800" dirty="0" err="1" smtClean="0"/>
              <a:t>Në</a:t>
            </a:r>
            <a:r>
              <a:rPr lang="en-US" sz="2800" dirty="0" smtClean="0"/>
              <a:t> </a:t>
            </a:r>
            <a:r>
              <a:rPr lang="en-US" sz="2800" dirty="0" err="1" smtClean="0"/>
              <a:t>të</a:t>
            </a:r>
            <a:r>
              <a:rPr lang="en-US" sz="2800" dirty="0" smtClean="0"/>
              <a:t> </a:t>
            </a:r>
            <a:r>
              <a:rPr lang="en-US" sz="2800" dirty="0" err="1" smtClean="0"/>
              <a:t>gjitha</a:t>
            </a:r>
            <a:r>
              <a:rPr lang="en-US" sz="2800" dirty="0" smtClean="0"/>
              <a:t> </a:t>
            </a:r>
            <a:r>
              <a:rPr lang="en-US" sz="2800" dirty="0" err="1" smtClean="0"/>
              <a:t>bashkitë</a:t>
            </a:r>
            <a:r>
              <a:rPr lang="en-US" sz="2800" dirty="0" smtClean="0"/>
              <a:t> </a:t>
            </a:r>
            <a:r>
              <a:rPr lang="en-US" sz="2800" dirty="0" err="1" smtClean="0"/>
              <a:t>funksionojnë</a:t>
            </a:r>
            <a:r>
              <a:rPr lang="en-US" sz="2800" dirty="0" smtClean="0"/>
              <a:t> </a:t>
            </a:r>
            <a:r>
              <a:rPr lang="en-US" sz="2800" dirty="0" err="1" smtClean="0"/>
              <a:t>repartet</a:t>
            </a:r>
            <a:r>
              <a:rPr lang="en-US" sz="2800" dirty="0" smtClean="0"/>
              <a:t> e MZSH, </a:t>
            </a:r>
            <a:r>
              <a:rPr lang="en-US" sz="2800" dirty="0" err="1" smtClean="0"/>
              <a:t>mbrojtjes</a:t>
            </a:r>
            <a:r>
              <a:rPr lang="en-US" sz="2800" dirty="0" smtClean="0"/>
              <a:t> </a:t>
            </a:r>
            <a:r>
              <a:rPr lang="en-US" sz="2800" dirty="0" err="1" smtClean="0"/>
              <a:t>nga</a:t>
            </a:r>
            <a:r>
              <a:rPr lang="en-US" sz="2800" dirty="0" smtClean="0"/>
              <a:t> </a:t>
            </a:r>
            <a:r>
              <a:rPr lang="en-US" sz="2800" dirty="0" err="1" smtClean="0"/>
              <a:t>zjarri</a:t>
            </a:r>
            <a:r>
              <a:rPr lang="en-US" sz="2800" dirty="0" smtClean="0"/>
              <a:t> </a:t>
            </a:r>
            <a:r>
              <a:rPr lang="en-US" sz="2800" dirty="0" err="1" smtClean="0"/>
              <a:t>dhe</a:t>
            </a:r>
            <a:r>
              <a:rPr lang="en-US" sz="2800" dirty="0" smtClean="0"/>
              <a:t> </a:t>
            </a:r>
            <a:r>
              <a:rPr lang="en-US" sz="2800" dirty="0" err="1" smtClean="0"/>
              <a:t>shpëtimit</a:t>
            </a:r>
            <a:r>
              <a:rPr lang="en-US" sz="2800" dirty="0" smtClean="0"/>
              <a:t>.</a:t>
            </a:r>
          </a:p>
          <a:p>
            <a:pPr algn="just"/>
            <a:r>
              <a:rPr lang="en-US" dirty="0" err="1" smtClean="0"/>
              <a:t>Aktiviteti</a:t>
            </a:r>
            <a:r>
              <a:rPr lang="en-US" dirty="0" smtClean="0"/>
              <a:t> i MZSH </a:t>
            </a:r>
            <a:r>
              <a:rPr lang="en-US" dirty="0" err="1" smtClean="0"/>
              <a:t>pranë</a:t>
            </a:r>
            <a:r>
              <a:rPr lang="en-US" dirty="0" smtClean="0"/>
              <a:t> </a:t>
            </a:r>
            <a:r>
              <a:rPr lang="en-US" dirty="0" err="1" smtClean="0"/>
              <a:t>bashkive</a:t>
            </a:r>
            <a:r>
              <a:rPr lang="en-US" dirty="0" smtClean="0"/>
              <a:t> </a:t>
            </a:r>
            <a:r>
              <a:rPr lang="en-US" dirty="0" err="1" smtClean="0"/>
              <a:t>për</a:t>
            </a:r>
            <a:r>
              <a:rPr lang="en-US" dirty="0" smtClean="0"/>
              <a:t> </a:t>
            </a:r>
            <a:r>
              <a:rPr lang="en-US" dirty="0" err="1" smtClean="0"/>
              <a:t>vitin</a:t>
            </a:r>
            <a:r>
              <a:rPr lang="en-US" dirty="0" smtClean="0"/>
              <a:t> 2023 </a:t>
            </a:r>
            <a:r>
              <a:rPr lang="en-US" dirty="0" err="1" smtClean="0"/>
              <a:t>paraqitet</a:t>
            </a:r>
            <a:r>
              <a:rPr lang="en-US" dirty="0" smtClean="0"/>
              <a:t> </a:t>
            </a:r>
            <a:r>
              <a:rPr lang="en-US" dirty="0" err="1" smtClean="0"/>
              <a:t>si</a:t>
            </a:r>
            <a:r>
              <a:rPr lang="en-US" dirty="0" smtClean="0"/>
              <a:t> </a:t>
            </a:r>
            <a:r>
              <a:rPr lang="en-US" dirty="0" err="1" smtClean="0"/>
              <a:t>më</a:t>
            </a:r>
            <a:r>
              <a:rPr lang="en-US" dirty="0" smtClean="0"/>
              <a:t> </a:t>
            </a:r>
            <a:r>
              <a:rPr lang="en-US" dirty="0" err="1" smtClean="0"/>
              <a:t>poshtë</a:t>
            </a:r>
            <a:r>
              <a:rPr lang="en-US" dirty="0" smtClean="0"/>
              <a:t>:</a:t>
            </a:r>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254809696"/>
              </p:ext>
            </p:extLst>
          </p:nvPr>
        </p:nvGraphicFramePr>
        <p:xfrm>
          <a:off x="1371600" y="3429000"/>
          <a:ext cx="6096000" cy="2961640"/>
        </p:xfrm>
        <a:graphic>
          <a:graphicData uri="http://schemas.openxmlformats.org/drawingml/2006/table">
            <a:tbl>
              <a:tblPr firstRow="1" bandRow="1">
                <a:tableStyleId>{616DA210-FB5B-4158-B5E0-FEB733F419BA}</a:tableStyleId>
              </a:tblPr>
              <a:tblGrid>
                <a:gridCol w="3048000"/>
                <a:gridCol w="3048000"/>
              </a:tblGrid>
              <a:tr h="0">
                <a:tc>
                  <a:txBody>
                    <a:bodyPr/>
                    <a:lstStyle/>
                    <a:p>
                      <a:pPr algn="ctr"/>
                      <a:r>
                        <a:rPr lang="en-US" dirty="0" smtClean="0"/>
                        <a:t>      </a:t>
                      </a:r>
                      <a:r>
                        <a:rPr lang="en-US" dirty="0" err="1" smtClean="0"/>
                        <a:t>Bashkitë</a:t>
                      </a:r>
                      <a:endParaRPr lang="en-US" dirty="0"/>
                    </a:p>
                  </a:txBody>
                  <a:tcPr/>
                </a:tc>
                <a:tc>
                  <a:txBody>
                    <a:bodyPr/>
                    <a:lstStyle/>
                    <a:p>
                      <a:pPr algn="ctr"/>
                      <a:r>
                        <a:rPr lang="en-US" dirty="0" smtClean="0"/>
                        <a:t>  </a:t>
                      </a:r>
                      <a:r>
                        <a:rPr lang="en-US" dirty="0" err="1" smtClean="0"/>
                        <a:t>Rastet</a:t>
                      </a:r>
                      <a:r>
                        <a:rPr lang="en-US" dirty="0" smtClean="0"/>
                        <a:t> e </a:t>
                      </a:r>
                      <a:r>
                        <a:rPr lang="en-US" dirty="0" err="1" smtClean="0"/>
                        <a:t>rënies</a:t>
                      </a:r>
                      <a:r>
                        <a:rPr lang="en-US" dirty="0" smtClean="0"/>
                        <a:t> </a:t>
                      </a:r>
                      <a:r>
                        <a:rPr lang="en-US" dirty="0" err="1" smtClean="0"/>
                        <a:t>së</a:t>
                      </a:r>
                      <a:r>
                        <a:rPr lang="en-US" dirty="0" smtClean="0"/>
                        <a:t> </a:t>
                      </a:r>
                      <a:r>
                        <a:rPr lang="en-US" dirty="0" err="1" smtClean="0"/>
                        <a:t>zjarrit</a:t>
                      </a:r>
                      <a:endParaRPr lang="en-US" dirty="0"/>
                    </a:p>
                  </a:txBody>
                  <a:tcPr/>
                </a:tc>
              </a:tr>
              <a:tr h="370840">
                <a:tc>
                  <a:txBody>
                    <a:bodyPr/>
                    <a:lstStyle/>
                    <a:p>
                      <a:pPr algn="ctr"/>
                      <a:r>
                        <a:rPr lang="en-US" dirty="0" err="1" smtClean="0"/>
                        <a:t>Elbasan</a:t>
                      </a:r>
                      <a:endParaRPr lang="en-US" dirty="0" smtClean="0"/>
                    </a:p>
                  </a:txBody>
                  <a:tcPr/>
                </a:tc>
                <a:tc>
                  <a:txBody>
                    <a:bodyPr/>
                    <a:lstStyle/>
                    <a:p>
                      <a:pPr algn="ctr"/>
                      <a:r>
                        <a:rPr lang="en-US" dirty="0" smtClean="0"/>
                        <a:t> 44</a:t>
                      </a:r>
                      <a:endParaRPr lang="en-US" dirty="0"/>
                    </a:p>
                  </a:txBody>
                  <a:tcPr/>
                </a:tc>
              </a:tr>
              <a:tr h="370840">
                <a:tc>
                  <a:txBody>
                    <a:bodyPr/>
                    <a:lstStyle/>
                    <a:p>
                      <a:pPr algn="ctr"/>
                      <a:r>
                        <a:rPr lang="en-US" dirty="0" err="1" smtClean="0"/>
                        <a:t>Librazhd</a:t>
                      </a:r>
                      <a:endParaRPr lang="en-US" dirty="0"/>
                    </a:p>
                  </a:txBody>
                  <a:tcPr/>
                </a:tc>
                <a:tc>
                  <a:txBody>
                    <a:bodyPr/>
                    <a:lstStyle/>
                    <a:p>
                      <a:pPr algn="ctr"/>
                      <a:r>
                        <a:rPr lang="en-US" dirty="0" smtClean="0"/>
                        <a:t>7</a:t>
                      </a:r>
                      <a:endParaRPr lang="en-US" dirty="0"/>
                    </a:p>
                  </a:txBody>
                  <a:tcPr/>
                </a:tc>
              </a:tr>
              <a:tr h="370840">
                <a:tc>
                  <a:txBody>
                    <a:bodyPr/>
                    <a:lstStyle/>
                    <a:p>
                      <a:pPr algn="ctr"/>
                      <a:r>
                        <a:rPr lang="en-US" dirty="0" err="1" smtClean="0"/>
                        <a:t>Peqin</a:t>
                      </a:r>
                      <a:endParaRPr lang="en-US" dirty="0"/>
                    </a:p>
                  </a:txBody>
                  <a:tcPr/>
                </a:tc>
                <a:tc>
                  <a:txBody>
                    <a:bodyPr/>
                    <a:lstStyle/>
                    <a:p>
                      <a:pPr algn="ctr"/>
                      <a:r>
                        <a:rPr lang="en-US" dirty="0" smtClean="0"/>
                        <a:t>1</a:t>
                      </a:r>
                      <a:endParaRPr lang="en-US" dirty="0"/>
                    </a:p>
                  </a:txBody>
                  <a:tcPr/>
                </a:tc>
              </a:tr>
              <a:tr h="370840">
                <a:tc>
                  <a:txBody>
                    <a:bodyPr/>
                    <a:lstStyle/>
                    <a:p>
                      <a:pPr algn="ctr"/>
                      <a:r>
                        <a:rPr lang="en-US" dirty="0" err="1" smtClean="0"/>
                        <a:t>Prrenjas</a:t>
                      </a:r>
                      <a:endParaRPr lang="en-US" dirty="0"/>
                    </a:p>
                  </a:txBody>
                  <a:tcPr/>
                </a:tc>
                <a:tc>
                  <a:txBody>
                    <a:bodyPr/>
                    <a:lstStyle/>
                    <a:p>
                      <a:pPr algn="ctr"/>
                      <a:r>
                        <a:rPr lang="en-US" dirty="0" smtClean="0"/>
                        <a:t>46</a:t>
                      </a:r>
                      <a:endParaRPr lang="en-US" dirty="0"/>
                    </a:p>
                  </a:txBody>
                  <a:tcPr/>
                </a:tc>
              </a:tr>
              <a:tr h="370840">
                <a:tc>
                  <a:txBody>
                    <a:bodyPr/>
                    <a:lstStyle/>
                    <a:p>
                      <a:pPr algn="ctr"/>
                      <a:r>
                        <a:rPr lang="en-US" dirty="0" err="1" smtClean="0"/>
                        <a:t>Belsh</a:t>
                      </a:r>
                      <a:endParaRPr lang="en-US" dirty="0"/>
                    </a:p>
                  </a:txBody>
                  <a:tcPr/>
                </a:tc>
                <a:tc>
                  <a:txBody>
                    <a:bodyPr/>
                    <a:lstStyle/>
                    <a:p>
                      <a:pPr algn="ctr"/>
                      <a:r>
                        <a:rPr lang="en-US" dirty="0" smtClean="0"/>
                        <a:t>4</a:t>
                      </a:r>
                      <a:endParaRPr lang="en-US" dirty="0"/>
                    </a:p>
                  </a:txBody>
                  <a:tcPr/>
                </a:tc>
              </a:tr>
              <a:tr h="370840">
                <a:tc>
                  <a:txBody>
                    <a:bodyPr/>
                    <a:lstStyle/>
                    <a:p>
                      <a:pPr algn="ctr"/>
                      <a:r>
                        <a:rPr lang="en-US" dirty="0" err="1" smtClean="0"/>
                        <a:t>Cërrik</a:t>
                      </a:r>
                      <a:endParaRPr lang="en-US" dirty="0"/>
                    </a:p>
                  </a:txBody>
                  <a:tcPr/>
                </a:tc>
                <a:tc>
                  <a:txBody>
                    <a:bodyPr/>
                    <a:lstStyle/>
                    <a:p>
                      <a:pPr algn="ctr"/>
                      <a:r>
                        <a:rPr lang="en-US" dirty="0" smtClean="0"/>
                        <a:t> 5</a:t>
                      </a:r>
                      <a:endParaRPr lang="en-US" dirty="0"/>
                    </a:p>
                  </a:txBody>
                  <a:tcPr/>
                </a:tc>
              </a:tr>
              <a:tr h="370840">
                <a:tc>
                  <a:txBody>
                    <a:bodyPr/>
                    <a:lstStyle/>
                    <a:p>
                      <a:pPr algn="ctr"/>
                      <a:r>
                        <a:rPr lang="en-US" dirty="0" err="1" smtClean="0"/>
                        <a:t>Gramsh</a:t>
                      </a:r>
                      <a:endParaRPr lang="en-US" dirty="0"/>
                    </a:p>
                  </a:txBody>
                  <a:tcPr/>
                </a:tc>
                <a:tc>
                  <a:txBody>
                    <a:bodyPr/>
                    <a:lstStyle/>
                    <a:p>
                      <a:pPr algn="ctr"/>
                      <a:r>
                        <a:rPr lang="en-US" dirty="0" smtClean="0"/>
                        <a:t> 1</a:t>
                      </a:r>
                      <a:endParaRPr lang="en-US"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2800" b="1" dirty="0">
                <a:solidFill>
                  <a:schemeClr val="bg1"/>
                </a:solidFill>
              </a:rPr>
              <a:t>MARRËVESHJA E MEKANIZMIT TË KORDINUAR TË REFERIMIT TË RASTEVE TË DHUNËS NË FAMILJE (MKR)</a:t>
            </a:r>
            <a:r>
              <a:rPr lang="en-GB" sz="2800" dirty="0">
                <a:solidFill>
                  <a:schemeClr val="bg1"/>
                </a:solidFill>
              </a:rPr>
              <a:t/>
            </a:r>
            <a:br>
              <a:rPr lang="en-GB" sz="2800" dirty="0">
                <a:solidFill>
                  <a:schemeClr val="bg1"/>
                </a:solidFill>
              </a:rPr>
            </a:br>
            <a:endParaRPr lang="en-GB" sz="2800" dirty="0">
              <a:solidFill>
                <a:schemeClr val="bg1"/>
              </a:solidFill>
            </a:endParaRPr>
          </a:p>
        </p:txBody>
      </p:sp>
      <p:sp>
        <p:nvSpPr>
          <p:cNvPr id="3" name="Content Placeholder 2"/>
          <p:cNvSpPr>
            <a:spLocks noGrp="1"/>
          </p:cNvSpPr>
          <p:nvPr>
            <p:ph idx="1"/>
          </p:nvPr>
        </p:nvSpPr>
        <p:spPr>
          <a:xfrm>
            <a:off x="457200" y="1143000"/>
            <a:ext cx="8229600" cy="5638800"/>
          </a:xfrm>
        </p:spPr>
        <p:txBody>
          <a:bodyPr>
            <a:normAutofit fontScale="92500" lnSpcReduction="10000"/>
          </a:bodyPr>
          <a:lstStyle/>
          <a:p>
            <a:endParaRPr lang="en-US" dirty="0" smtClean="0"/>
          </a:p>
          <a:p>
            <a:r>
              <a:rPr lang="en-US" dirty="0" err="1" smtClean="0"/>
              <a:t>Në</a:t>
            </a:r>
            <a:r>
              <a:rPr lang="en-US" dirty="0" smtClean="0"/>
              <a:t> </a:t>
            </a:r>
            <a:r>
              <a:rPr lang="en-US" dirty="0" err="1"/>
              <a:t>bazë</a:t>
            </a:r>
            <a:r>
              <a:rPr lang="en-US" dirty="0"/>
              <a:t> </a:t>
            </a:r>
            <a:r>
              <a:rPr lang="en-US" dirty="0" err="1"/>
              <a:t>të</a:t>
            </a:r>
            <a:r>
              <a:rPr lang="en-US" dirty="0"/>
              <a:t> </a:t>
            </a:r>
            <a:r>
              <a:rPr lang="en-US" dirty="0" err="1"/>
              <a:t>Marrëveshjes</a:t>
            </a:r>
            <a:r>
              <a:rPr lang="en-US" dirty="0"/>
              <a:t> </a:t>
            </a:r>
            <a:r>
              <a:rPr lang="en-US" dirty="0" err="1"/>
              <a:t>së</a:t>
            </a:r>
            <a:r>
              <a:rPr lang="en-US" dirty="0"/>
              <a:t> </a:t>
            </a:r>
            <a:r>
              <a:rPr lang="en-US" dirty="0" err="1"/>
              <a:t>Bashkëpunimit</a:t>
            </a:r>
            <a:r>
              <a:rPr lang="en-US" dirty="0"/>
              <a:t> </a:t>
            </a:r>
            <a:r>
              <a:rPr lang="en-US" dirty="0" err="1"/>
              <a:t>të</a:t>
            </a:r>
            <a:r>
              <a:rPr lang="en-US" dirty="0"/>
              <a:t> </a:t>
            </a:r>
            <a:r>
              <a:rPr lang="en-US" dirty="0" err="1"/>
              <a:t>Mekanizimit</a:t>
            </a:r>
            <a:r>
              <a:rPr lang="en-US" dirty="0"/>
              <a:t> </a:t>
            </a:r>
            <a:r>
              <a:rPr lang="en-US" dirty="0" err="1"/>
              <a:t>të</a:t>
            </a:r>
            <a:r>
              <a:rPr lang="en-US" dirty="0"/>
              <a:t> </a:t>
            </a:r>
            <a:r>
              <a:rPr lang="en-US" dirty="0" err="1"/>
              <a:t>Kordinuar</a:t>
            </a:r>
            <a:r>
              <a:rPr lang="en-US" dirty="0"/>
              <a:t> </a:t>
            </a:r>
            <a:r>
              <a:rPr lang="en-US" dirty="0" err="1"/>
              <a:t>të</a:t>
            </a:r>
            <a:r>
              <a:rPr lang="en-US" dirty="0"/>
              <a:t> </a:t>
            </a:r>
            <a:r>
              <a:rPr lang="en-US" dirty="0" err="1"/>
              <a:t>Referimit</a:t>
            </a:r>
            <a:r>
              <a:rPr lang="en-US" dirty="0"/>
              <a:t> </a:t>
            </a:r>
            <a:r>
              <a:rPr lang="en-US" dirty="0" err="1"/>
              <a:t>të</a:t>
            </a:r>
            <a:r>
              <a:rPr lang="en-US" dirty="0"/>
              <a:t> </a:t>
            </a:r>
            <a:r>
              <a:rPr lang="en-US" dirty="0" err="1"/>
              <a:t>Rasteve</a:t>
            </a:r>
            <a:r>
              <a:rPr lang="en-US" dirty="0"/>
              <a:t> </a:t>
            </a:r>
            <a:r>
              <a:rPr lang="en-US" dirty="0" err="1"/>
              <a:t>të</a:t>
            </a:r>
            <a:r>
              <a:rPr lang="en-US" dirty="0"/>
              <a:t> </a:t>
            </a:r>
            <a:r>
              <a:rPr lang="en-US" dirty="0" err="1"/>
              <a:t>Dhunës</a:t>
            </a:r>
            <a:r>
              <a:rPr lang="en-US" dirty="0"/>
              <a:t> </a:t>
            </a:r>
            <a:r>
              <a:rPr lang="en-US" dirty="0" err="1"/>
              <a:t>në</a:t>
            </a:r>
            <a:r>
              <a:rPr lang="en-US" dirty="0"/>
              <a:t> </a:t>
            </a:r>
            <a:r>
              <a:rPr lang="en-US" dirty="0" err="1"/>
              <a:t>Familje</a:t>
            </a:r>
            <a:r>
              <a:rPr lang="en-US" dirty="0"/>
              <a:t> ( MKR) </a:t>
            </a:r>
            <a:r>
              <a:rPr lang="en-US" dirty="0" err="1" smtClean="0"/>
              <a:t>në</a:t>
            </a:r>
            <a:r>
              <a:rPr lang="en-US" dirty="0" smtClean="0"/>
              <a:t> </a:t>
            </a:r>
            <a:r>
              <a:rPr lang="en-US" dirty="0" err="1"/>
              <a:t>të</a:t>
            </a:r>
            <a:r>
              <a:rPr lang="en-US" dirty="0"/>
              <a:t> </a:t>
            </a:r>
            <a:r>
              <a:rPr lang="en-US" dirty="0" err="1"/>
              <a:t>cilën</a:t>
            </a:r>
            <a:r>
              <a:rPr lang="en-US" dirty="0"/>
              <a:t> </a:t>
            </a:r>
            <a:r>
              <a:rPr lang="en-US" dirty="0" err="1"/>
              <a:t>bëhet</a:t>
            </a:r>
            <a:r>
              <a:rPr lang="en-US" dirty="0"/>
              <a:t> </a:t>
            </a:r>
            <a:r>
              <a:rPr lang="en-US" dirty="0" err="1"/>
              <a:t>bashkërendimi</a:t>
            </a:r>
            <a:r>
              <a:rPr lang="en-US" dirty="0"/>
              <a:t> i </a:t>
            </a:r>
            <a:r>
              <a:rPr lang="en-US" dirty="0" err="1"/>
              <a:t>punës</a:t>
            </a:r>
            <a:r>
              <a:rPr lang="en-US" dirty="0"/>
              <a:t> </a:t>
            </a:r>
            <a:r>
              <a:rPr lang="en-US" dirty="0" err="1"/>
              <a:t>ndërmjet</a:t>
            </a:r>
            <a:r>
              <a:rPr lang="en-US" dirty="0"/>
              <a:t> </a:t>
            </a:r>
            <a:r>
              <a:rPr lang="en-US" dirty="0" err="1"/>
              <a:t>autoriteteve</a:t>
            </a:r>
            <a:r>
              <a:rPr lang="en-US" dirty="0"/>
              <a:t> </a:t>
            </a:r>
            <a:r>
              <a:rPr lang="en-US" dirty="0" err="1"/>
              <a:t>përgjegjëse</a:t>
            </a:r>
            <a:r>
              <a:rPr lang="en-US" dirty="0"/>
              <a:t> </a:t>
            </a:r>
            <a:r>
              <a:rPr lang="en-US" dirty="0" err="1"/>
              <a:t>për</a:t>
            </a:r>
            <a:r>
              <a:rPr lang="en-US" dirty="0"/>
              <a:t> </a:t>
            </a:r>
            <a:r>
              <a:rPr lang="en-US" dirty="0" err="1"/>
              <a:t>referimin</a:t>
            </a:r>
            <a:r>
              <a:rPr lang="en-US" dirty="0"/>
              <a:t> e </a:t>
            </a:r>
            <a:r>
              <a:rPr lang="en-US" dirty="0" err="1"/>
              <a:t>rasteve</a:t>
            </a:r>
            <a:r>
              <a:rPr lang="en-US" dirty="0"/>
              <a:t> </a:t>
            </a:r>
            <a:r>
              <a:rPr lang="en-US" dirty="0" err="1"/>
              <a:t>të</a:t>
            </a:r>
            <a:r>
              <a:rPr lang="en-US" dirty="0"/>
              <a:t> </a:t>
            </a:r>
            <a:r>
              <a:rPr lang="en-US" dirty="0" err="1"/>
              <a:t>dhunës</a:t>
            </a:r>
            <a:r>
              <a:rPr lang="en-US" dirty="0"/>
              <a:t> </a:t>
            </a:r>
            <a:r>
              <a:rPr lang="en-US" dirty="0" err="1"/>
              <a:t>në</a:t>
            </a:r>
            <a:r>
              <a:rPr lang="en-US" dirty="0"/>
              <a:t> </a:t>
            </a:r>
            <a:r>
              <a:rPr lang="en-US" dirty="0" err="1"/>
              <a:t>mardhëniet</a:t>
            </a:r>
            <a:r>
              <a:rPr lang="en-US" dirty="0"/>
              <a:t> </a:t>
            </a:r>
            <a:r>
              <a:rPr lang="en-US" dirty="0" err="1"/>
              <a:t>familjare</a:t>
            </a:r>
            <a:r>
              <a:rPr lang="en-US" dirty="0"/>
              <a:t>, </a:t>
            </a:r>
            <a:r>
              <a:rPr lang="en-US" dirty="0" err="1"/>
              <a:t>si</a:t>
            </a:r>
            <a:r>
              <a:rPr lang="en-US" dirty="0"/>
              <a:t> </a:t>
            </a:r>
            <a:r>
              <a:rPr lang="en-US" dirty="0" err="1"/>
              <a:t>dhe</a:t>
            </a:r>
            <a:r>
              <a:rPr lang="en-US" dirty="0"/>
              <a:t> </a:t>
            </a:r>
            <a:r>
              <a:rPr lang="en-US" dirty="0" err="1"/>
              <a:t>procedimi</a:t>
            </a:r>
            <a:r>
              <a:rPr lang="en-US" dirty="0"/>
              <a:t> </a:t>
            </a:r>
            <a:r>
              <a:rPr lang="en-US" dirty="0" err="1"/>
              <a:t>për</a:t>
            </a:r>
            <a:r>
              <a:rPr lang="en-US" dirty="0"/>
              <a:t> </a:t>
            </a:r>
            <a:r>
              <a:rPr lang="en-US" dirty="0" err="1"/>
              <a:t>mbështetjen</a:t>
            </a:r>
            <a:r>
              <a:rPr lang="en-US" dirty="0"/>
              <a:t> e </a:t>
            </a:r>
            <a:r>
              <a:rPr lang="en-US" dirty="0" err="1"/>
              <a:t>rehabilitimin</a:t>
            </a:r>
            <a:r>
              <a:rPr lang="en-US" dirty="0"/>
              <a:t> e </a:t>
            </a:r>
            <a:r>
              <a:rPr lang="en-US" dirty="0" err="1"/>
              <a:t>viktimave</a:t>
            </a:r>
            <a:r>
              <a:rPr lang="en-US" dirty="0"/>
              <a:t> </a:t>
            </a:r>
            <a:r>
              <a:rPr lang="en-US" dirty="0" err="1"/>
              <a:t>të</a:t>
            </a:r>
            <a:r>
              <a:rPr lang="en-US" dirty="0"/>
              <a:t> </a:t>
            </a:r>
            <a:r>
              <a:rPr lang="en-US" dirty="0" err="1"/>
              <a:t>dhunës</a:t>
            </a:r>
            <a:r>
              <a:rPr lang="en-US" dirty="0"/>
              <a:t>. </a:t>
            </a:r>
            <a:endParaRPr lang="en-US" dirty="0" smtClean="0"/>
          </a:p>
          <a:p>
            <a:r>
              <a:rPr lang="en-US" dirty="0" err="1" smtClean="0"/>
              <a:t>Prefektura</a:t>
            </a:r>
            <a:r>
              <a:rPr lang="en-US" dirty="0" smtClean="0"/>
              <a:t> </a:t>
            </a:r>
            <a:r>
              <a:rPr lang="en-US" dirty="0" err="1"/>
              <a:t>si</a:t>
            </a:r>
            <a:r>
              <a:rPr lang="en-US" dirty="0"/>
              <a:t> </a:t>
            </a:r>
            <a:r>
              <a:rPr lang="en-US" dirty="0" err="1"/>
              <a:t>pjesë</a:t>
            </a:r>
            <a:r>
              <a:rPr lang="en-US" dirty="0"/>
              <a:t> e </a:t>
            </a:r>
            <a:r>
              <a:rPr lang="en-US" dirty="0" err="1"/>
              <a:t>këtij</a:t>
            </a:r>
            <a:r>
              <a:rPr lang="en-US" dirty="0"/>
              <a:t> </a:t>
            </a:r>
            <a:r>
              <a:rPr lang="en-US" dirty="0" err="1"/>
              <a:t>bashkëpunimi</a:t>
            </a:r>
            <a:r>
              <a:rPr lang="en-US" dirty="0"/>
              <a:t> </a:t>
            </a:r>
            <a:r>
              <a:rPr lang="en-US" dirty="0" err="1"/>
              <a:t>gjatë</a:t>
            </a:r>
            <a:r>
              <a:rPr lang="en-US" dirty="0"/>
              <a:t> </a:t>
            </a:r>
            <a:r>
              <a:rPr lang="en-US" dirty="0" err="1"/>
              <a:t>periudhës</a:t>
            </a:r>
            <a:r>
              <a:rPr lang="en-US" dirty="0"/>
              <a:t> </a:t>
            </a:r>
            <a:r>
              <a:rPr lang="en-US" dirty="0" err="1"/>
              <a:t>shtator</a:t>
            </a:r>
            <a:r>
              <a:rPr lang="en-US" dirty="0"/>
              <a:t>- </a:t>
            </a:r>
            <a:r>
              <a:rPr lang="en-US" dirty="0" err="1"/>
              <a:t>dhjetor</a:t>
            </a:r>
            <a:r>
              <a:rPr lang="en-US" dirty="0"/>
              <a:t> </a:t>
            </a:r>
            <a:r>
              <a:rPr lang="en-US" dirty="0" smtClean="0"/>
              <a:t> </a:t>
            </a:r>
            <a:r>
              <a:rPr lang="en-US" dirty="0" err="1" smtClean="0"/>
              <a:t>ishte</a:t>
            </a:r>
            <a:r>
              <a:rPr lang="en-US" dirty="0" smtClean="0"/>
              <a:t> </a:t>
            </a:r>
            <a:r>
              <a:rPr lang="en-US" dirty="0" err="1" smtClean="0"/>
              <a:t>pjesë</a:t>
            </a:r>
            <a:r>
              <a:rPr lang="en-US" dirty="0" smtClean="0"/>
              <a:t> </a:t>
            </a:r>
            <a:r>
              <a:rPr lang="en-US" dirty="0" err="1" smtClean="0"/>
              <a:t>në</a:t>
            </a:r>
            <a:r>
              <a:rPr lang="en-US" dirty="0" smtClean="0"/>
              <a:t>  3 </a:t>
            </a:r>
            <a:r>
              <a:rPr lang="en-US" dirty="0" err="1" smtClean="0"/>
              <a:t>mbledhje</a:t>
            </a:r>
            <a:r>
              <a:rPr lang="en-US" dirty="0" smtClean="0"/>
              <a:t> </a:t>
            </a:r>
            <a:r>
              <a:rPr lang="en-US" dirty="0" err="1" smtClean="0"/>
              <a:t>të</a:t>
            </a:r>
            <a:r>
              <a:rPr lang="en-US" dirty="0" smtClean="0"/>
              <a:t> </a:t>
            </a:r>
            <a:r>
              <a:rPr lang="en-US" dirty="0" err="1" smtClean="0"/>
              <a:t>Tryezës</a:t>
            </a:r>
            <a:r>
              <a:rPr lang="en-US" dirty="0" smtClean="0"/>
              <a:t> </a:t>
            </a:r>
            <a:r>
              <a:rPr lang="en-US" dirty="0" err="1"/>
              <a:t>Teknike</a:t>
            </a:r>
            <a:r>
              <a:rPr lang="en-US" dirty="0"/>
              <a:t> </a:t>
            </a:r>
            <a:r>
              <a:rPr lang="en-US" dirty="0" err="1"/>
              <a:t>të</a:t>
            </a:r>
            <a:r>
              <a:rPr lang="en-US" dirty="0"/>
              <a:t> </a:t>
            </a:r>
            <a:r>
              <a:rPr lang="en-US" dirty="0" err="1"/>
              <a:t>bashkisë</a:t>
            </a:r>
            <a:r>
              <a:rPr lang="en-US" dirty="0"/>
              <a:t> </a:t>
            </a:r>
            <a:r>
              <a:rPr lang="en-US" dirty="0" err="1"/>
              <a:t>Gramsh</a:t>
            </a:r>
            <a:r>
              <a:rPr lang="en-US" dirty="0"/>
              <a:t> </a:t>
            </a:r>
            <a:r>
              <a:rPr lang="en-US" dirty="0" err="1"/>
              <a:t>dhe</a:t>
            </a:r>
            <a:r>
              <a:rPr lang="en-US" dirty="0"/>
              <a:t> </a:t>
            </a:r>
            <a:r>
              <a:rPr lang="en-US" dirty="0" err="1"/>
              <a:t>Elbasan</a:t>
            </a:r>
            <a:r>
              <a:rPr lang="en-US" dirty="0"/>
              <a:t> </a:t>
            </a:r>
            <a:endParaRPr lang="en-GB" dirty="0"/>
          </a:p>
        </p:txBody>
      </p:sp>
    </p:spTree>
    <p:extLst>
      <p:ext uri="{BB962C8B-B14F-4D97-AF65-F5344CB8AC3E}">
        <p14:creationId xmlns:p14="http://schemas.microsoft.com/office/powerpoint/2010/main" val="2704980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cs typeface="Times New Roman" pitchFamily="18" charset="0"/>
              </a:rPr>
              <a:t>MONITORIMI I VEPRIMTARISË SË DEGËVE TERRITORIALE</a:t>
            </a:r>
            <a:endParaRPr lang="en-US" sz="2800" b="1" dirty="0"/>
          </a:p>
        </p:txBody>
      </p:sp>
      <p:sp>
        <p:nvSpPr>
          <p:cNvPr id="3" name="Content Placeholder 2"/>
          <p:cNvSpPr>
            <a:spLocks noGrp="1"/>
          </p:cNvSpPr>
          <p:nvPr>
            <p:ph idx="1"/>
          </p:nvPr>
        </p:nvSpPr>
        <p:spPr>
          <a:xfrm>
            <a:off x="457200" y="1524000"/>
            <a:ext cx="8229600" cy="5105400"/>
          </a:xfrm>
        </p:spPr>
        <p:style>
          <a:lnRef idx="3">
            <a:schemeClr val="lt1"/>
          </a:lnRef>
          <a:fillRef idx="1">
            <a:schemeClr val="accent1"/>
          </a:fillRef>
          <a:effectRef idx="1">
            <a:schemeClr val="accent1"/>
          </a:effectRef>
          <a:fontRef idx="minor">
            <a:schemeClr val="lt1"/>
          </a:fontRef>
        </p:style>
        <p:txBody>
          <a:bodyPr>
            <a:normAutofit lnSpcReduction="10000"/>
          </a:bodyPr>
          <a:lstStyle/>
          <a:p>
            <a:pPr algn="just"/>
            <a:r>
              <a:rPr lang="en-US" dirty="0" err="1" smtClean="0"/>
              <a:t>Gjatë</a:t>
            </a:r>
            <a:r>
              <a:rPr lang="en-US" dirty="0" smtClean="0"/>
              <a:t> </a:t>
            </a:r>
            <a:r>
              <a:rPr lang="en-US" dirty="0" err="1" smtClean="0"/>
              <a:t>vitit</a:t>
            </a:r>
            <a:r>
              <a:rPr lang="en-US" dirty="0" smtClean="0"/>
              <a:t> 2023 ka </a:t>
            </a:r>
            <a:r>
              <a:rPr lang="en-US" dirty="0" err="1" smtClean="0"/>
              <a:t>vijuar</a:t>
            </a:r>
            <a:r>
              <a:rPr lang="en-US" dirty="0" smtClean="0"/>
              <a:t> </a:t>
            </a:r>
            <a:r>
              <a:rPr lang="en-US" dirty="0" err="1" smtClean="0"/>
              <a:t>puna</a:t>
            </a:r>
            <a:r>
              <a:rPr lang="en-US" dirty="0" smtClean="0"/>
              <a:t> </a:t>
            </a:r>
            <a:r>
              <a:rPr lang="en-US" dirty="0" err="1" smtClean="0"/>
              <a:t>për</a:t>
            </a:r>
            <a:r>
              <a:rPr lang="en-US" dirty="0" smtClean="0"/>
              <a:t> </a:t>
            </a:r>
            <a:r>
              <a:rPr lang="en-US" dirty="0" err="1" smtClean="0"/>
              <a:t>rritjen</a:t>
            </a:r>
            <a:r>
              <a:rPr lang="en-US" dirty="0" smtClean="0"/>
              <a:t> e </a:t>
            </a:r>
            <a:r>
              <a:rPr lang="en-US" dirty="0" err="1" smtClean="0"/>
              <a:t>bashkëpunimit</a:t>
            </a:r>
            <a:r>
              <a:rPr lang="en-US" dirty="0" smtClean="0"/>
              <a:t> </a:t>
            </a:r>
            <a:r>
              <a:rPr lang="en-US" dirty="0" err="1" smtClean="0"/>
              <a:t>dhe</a:t>
            </a:r>
            <a:r>
              <a:rPr lang="en-US" dirty="0" smtClean="0"/>
              <a:t> </a:t>
            </a:r>
            <a:r>
              <a:rPr lang="en-US" dirty="0" err="1" smtClean="0"/>
              <a:t>monitorimi</a:t>
            </a:r>
            <a:r>
              <a:rPr lang="sq-AL" dirty="0" smtClean="0"/>
              <a:t>t</a:t>
            </a:r>
            <a:r>
              <a:rPr lang="en-US" dirty="0" smtClean="0"/>
              <a:t> </a:t>
            </a:r>
            <a:r>
              <a:rPr lang="sq-AL" dirty="0" smtClean="0"/>
              <a:t>të</a:t>
            </a:r>
            <a:r>
              <a:rPr lang="en-US" dirty="0" smtClean="0"/>
              <a:t> </a:t>
            </a:r>
            <a:r>
              <a:rPr lang="en-US" dirty="0" err="1" smtClean="0"/>
              <a:t>veprimtarisë</a:t>
            </a:r>
            <a:r>
              <a:rPr lang="en-US" dirty="0" smtClean="0"/>
              <a:t> </a:t>
            </a:r>
            <a:r>
              <a:rPr lang="en-US" dirty="0" err="1" smtClean="0"/>
              <a:t>së</a:t>
            </a:r>
            <a:r>
              <a:rPr lang="en-US" dirty="0" smtClean="0"/>
              <a:t> </a:t>
            </a:r>
            <a:r>
              <a:rPr lang="en-US" dirty="0" err="1" smtClean="0"/>
              <a:t>degëve</a:t>
            </a:r>
            <a:r>
              <a:rPr lang="en-US" dirty="0" smtClean="0"/>
              <a:t> </a:t>
            </a:r>
            <a:r>
              <a:rPr lang="en-US" dirty="0" err="1" smtClean="0"/>
              <a:t>territoriale</a:t>
            </a:r>
            <a:r>
              <a:rPr lang="en-US" dirty="0" smtClean="0"/>
              <a:t>, </a:t>
            </a:r>
            <a:r>
              <a:rPr lang="en-US" dirty="0" err="1" smtClean="0"/>
              <a:t>nëpërmjet</a:t>
            </a:r>
            <a:r>
              <a:rPr lang="en-US" dirty="0" smtClean="0"/>
              <a:t> </a:t>
            </a:r>
            <a:r>
              <a:rPr lang="en-US" dirty="0" err="1" smtClean="0"/>
              <a:t>takimeve</a:t>
            </a:r>
            <a:r>
              <a:rPr lang="en-US" dirty="0" smtClean="0"/>
              <a:t> me </a:t>
            </a:r>
            <a:r>
              <a:rPr lang="en-US" dirty="0" err="1" smtClean="0"/>
              <a:t>drejtuesit</a:t>
            </a:r>
            <a:r>
              <a:rPr lang="en-US" dirty="0" smtClean="0"/>
              <a:t>, </a:t>
            </a:r>
            <a:r>
              <a:rPr lang="en-US" dirty="0" err="1" smtClean="0"/>
              <a:t>marrjes</a:t>
            </a:r>
            <a:r>
              <a:rPr lang="en-US" dirty="0" smtClean="0"/>
              <a:t> </a:t>
            </a:r>
            <a:r>
              <a:rPr lang="en-US" dirty="0" err="1" smtClean="0"/>
              <a:t>së</a:t>
            </a:r>
            <a:r>
              <a:rPr lang="en-US" dirty="0" smtClean="0"/>
              <a:t> </a:t>
            </a:r>
            <a:r>
              <a:rPr lang="en-US" dirty="0" err="1" smtClean="0"/>
              <a:t>informacioneve</a:t>
            </a:r>
            <a:r>
              <a:rPr lang="en-US" dirty="0" smtClean="0"/>
              <a:t> </a:t>
            </a:r>
            <a:r>
              <a:rPr lang="en-US" dirty="0" err="1" smtClean="0"/>
              <a:t>periodike</a:t>
            </a:r>
            <a:r>
              <a:rPr lang="en-US" dirty="0" smtClean="0"/>
              <a:t> </a:t>
            </a:r>
            <a:r>
              <a:rPr lang="en-US" dirty="0" err="1" smtClean="0"/>
              <a:t>për</a:t>
            </a:r>
            <a:r>
              <a:rPr lang="en-US" dirty="0" smtClean="0"/>
              <a:t> </a:t>
            </a:r>
            <a:r>
              <a:rPr lang="en-US" dirty="0" err="1" smtClean="0"/>
              <a:t>veprimtarinë</a:t>
            </a:r>
            <a:r>
              <a:rPr lang="en-US" dirty="0" smtClean="0"/>
              <a:t> e </a:t>
            </a:r>
            <a:r>
              <a:rPr lang="en-US" dirty="0" err="1" smtClean="0"/>
              <a:t>ushtruar</a:t>
            </a:r>
            <a:r>
              <a:rPr lang="en-US" dirty="0" smtClean="0"/>
              <a:t> </a:t>
            </a:r>
            <a:r>
              <a:rPr lang="en-US" dirty="0" err="1" smtClean="0"/>
              <a:t>dhe</a:t>
            </a:r>
            <a:r>
              <a:rPr lang="en-US" dirty="0" smtClean="0"/>
              <a:t> </a:t>
            </a:r>
            <a:r>
              <a:rPr lang="en-US" dirty="0" err="1" smtClean="0"/>
              <a:t>problematikat</a:t>
            </a:r>
            <a:r>
              <a:rPr lang="en-US" dirty="0" smtClean="0"/>
              <a:t> e </a:t>
            </a:r>
            <a:r>
              <a:rPr lang="en-US" dirty="0" err="1" smtClean="0"/>
              <a:t>hasura</a:t>
            </a:r>
            <a:r>
              <a:rPr lang="sq-AL" dirty="0" smtClean="0"/>
              <a:t> </a:t>
            </a:r>
            <a:r>
              <a:rPr lang="en-US" dirty="0" err="1" smtClean="0"/>
              <a:t>prej</a:t>
            </a:r>
            <a:r>
              <a:rPr lang="en-US" dirty="0" smtClean="0"/>
              <a:t> </a:t>
            </a:r>
            <a:r>
              <a:rPr lang="en-US" dirty="0" err="1" smtClean="0"/>
              <a:t>tyre</a:t>
            </a:r>
            <a:r>
              <a:rPr lang="sq-AL" dirty="0" smtClean="0"/>
              <a:t>.</a:t>
            </a:r>
            <a:endParaRPr lang="en-US" dirty="0" smtClean="0"/>
          </a:p>
          <a:p>
            <a:pPr algn="just">
              <a:buNone/>
            </a:pPr>
            <a:endParaRPr lang="en-US" dirty="0" smtClean="0"/>
          </a:p>
          <a:p>
            <a:pPr algn="just"/>
            <a:r>
              <a:rPr lang="en-US" dirty="0" smtClean="0"/>
              <a:t>Me </a:t>
            </a:r>
            <a:r>
              <a:rPr lang="en-US" dirty="0" err="1" smtClean="0"/>
              <a:t>rëndësi</a:t>
            </a:r>
            <a:r>
              <a:rPr lang="en-US" dirty="0" smtClean="0"/>
              <a:t> </a:t>
            </a:r>
            <a:r>
              <a:rPr lang="en-US" dirty="0" err="1" smtClean="0"/>
              <a:t>është</a:t>
            </a:r>
            <a:r>
              <a:rPr lang="en-US" dirty="0" smtClean="0"/>
              <a:t> </a:t>
            </a:r>
            <a:r>
              <a:rPr lang="en-US" dirty="0" err="1" smtClean="0"/>
              <a:t>rritja</a:t>
            </a:r>
            <a:r>
              <a:rPr lang="en-US" dirty="0" smtClean="0"/>
              <a:t> e </a:t>
            </a:r>
            <a:r>
              <a:rPr lang="en-US" dirty="0" err="1" smtClean="0"/>
              <a:t>bashkëpunimit</a:t>
            </a:r>
            <a:r>
              <a:rPr lang="en-US" dirty="0" smtClean="0"/>
              <a:t> midis </a:t>
            </a:r>
            <a:r>
              <a:rPr lang="en-US" dirty="0" err="1" smtClean="0"/>
              <a:t>degëve</a:t>
            </a:r>
            <a:r>
              <a:rPr lang="en-US" dirty="0" smtClean="0"/>
              <a:t> </a:t>
            </a:r>
            <a:r>
              <a:rPr lang="en-US" dirty="0" err="1" smtClean="0"/>
              <a:t>territoriale</a:t>
            </a:r>
            <a:r>
              <a:rPr lang="en-US" dirty="0" smtClean="0"/>
              <a:t> </a:t>
            </a:r>
            <a:r>
              <a:rPr lang="en-US" dirty="0" err="1" smtClean="0"/>
              <a:t>dhe</a:t>
            </a:r>
            <a:r>
              <a:rPr lang="en-US" dirty="0" smtClean="0"/>
              <a:t> </a:t>
            </a:r>
            <a:r>
              <a:rPr lang="en-US" dirty="0" err="1" smtClean="0"/>
              <a:t>njësive</a:t>
            </a:r>
            <a:r>
              <a:rPr lang="en-US" dirty="0" smtClean="0"/>
              <a:t> </a:t>
            </a:r>
            <a:r>
              <a:rPr lang="en-US" dirty="0" err="1" smtClean="0"/>
              <a:t>të</a:t>
            </a:r>
            <a:r>
              <a:rPr lang="en-US" dirty="0" smtClean="0"/>
              <a:t> </a:t>
            </a:r>
            <a:r>
              <a:rPr lang="en-US" dirty="0" err="1" smtClean="0"/>
              <a:t>vetëqeverisjes</a:t>
            </a:r>
            <a:r>
              <a:rPr lang="en-US" dirty="0" smtClean="0"/>
              <a:t> </a:t>
            </a:r>
            <a:r>
              <a:rPr lang="en-US" dirty="0" err="1" smtClean="0"/>
              <a:t>vendore</a:t>
            </a:r>
            <a:r>
              <a:rPr lang="sq-AL" dirty="0" smtClean="0"/>
              <a:t>.</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219200"/>
          </a:xfrm>
        </p:spPr>
        <p:style>
          <a:lnRef idx="3">
            <a:schemeClr val="lt1"/>
          </a:lnRef>
          <a:fillRef idx="1">
            <a:schemeClr val="accent1"/>
          </a:fillRef>
          <a:effectRef idx="1">
            <a:schemeClr val="accent1"/>
          </a:effectRef>
          <a:fontRef idx="minor">
            <a:schemeClr val="lt1"/>
          </a:fontRef>
        </p:style>
        <p:txBody>
          <a:bodyPr>
            <a:normAutofit fontScale="90000"/>
          </a:bodyPr>
          <a:lstStyle/>
          <a:p>
            <a:pPr lvl="0"/>
            <a:r>
              <a:rPr lang="en-US" sz="3100" b="1" dirty="0" smtClean="0"/>
              <a:t/>
            </a:r>
            <a:br>
              <a:rPr lang="en-US" sz="3100" b="1" dirty="0" smtClean="0"/>
            </a:br>
            <a:r>
              <a:rPr lang="en-US" sz="3100" b="1" dirty="0"/>
              <a:t/>
            </a:r>
            <a:br>
              <a:rPr lang="en-US" sz="3100" b="1" dirty="0"/>
            </a:br>
            <a:r>
              <a:rPr lang="en-US" sz="3100" b="1" dirty="0" smtClean="0"/>
              <a:t>KOMITETI RAJONAL ANTI-TRAFIK (KRAT)</a:t>
            </a:r>
            <a:r>
              <a:rPr lang="en-US" sz="3100" dirty="0" smtClean="0"/>
              <a:t/>
            </a:r>
            <a:br>
              <a:rPr lang="en-US" sz="3100" dirty="0" smtClean="0"/>
            </a:br>
            <a:r>
              <a:rPr lang="sq-AL" sz="3100" b="1" dirty="0" smtClean="0"/>
              <a:t> </a:t>
            </a:r>
            <a:r>
              <a:rPr lang="en-US" dirty="0" smtClean="0"/>
              <a:t/>
            </a:r>
            <a:br>
              <a:rPr lang="en-US" dirty="0" smtClean="0"/>
            </a:br>
            <a:endParaRPr lang="en-US" dirty="0"/>
          </a:p>
        </p:txBody>
      </p:sp>
      <p:sp>
        <p:nvSpPr>
          <p:cNvPr id="3" name="Content Placeholder 2"/>
          <p:cNvSpPr>
            <a:spLocks noGrp="1"/>
          </p:cNvSpPr>
          <p:nvPr>
            <p:ph idx="1"/>
          </p:nvPr>
        </p:nvSpPr>
        <p:spPr>
          <a:xfrm>
            <a:off x="457200" y="1447800"/>
            <a:ext cx="8229600" cy="5029200"/>
          </a:xfrm>
        </p:spPr>
        <p:style>
          <a:lnRef idx="3">
            <a:schemeClr val="lt1"/>
          </a:lnRef>
          <a:fillRef idx="1">
            <a:schemeClr val="accent1"/>
          </a:fillRef>
          <a:effectRef idx="1">
            <a:schemeClr val="accent1"/>
          </a:effectRef>
          <a:fontRef idx="minor">
            <a:schemeClr val="lt1"/>
          </a:fontRef>
        </p:style>
        <p:txBody>
          <a:bodyPr>
            <a:normAutofit lnSpcReduction="10000"/>
          </a:bodyPr>
          <a:lstStyle/>
          <a:p>
            <a:pPr algn="just"/>
            <a:r>
              <a:rPr lang="en-US" dirty="0" err="1" smtClean="0"/>
              <a:t>Në</a:t>
            </a:r>
            <a:r>
              <a:rPr lang="en-US" dirty="0" smtClean="0"/>
              <a:t> </a:t>
            </a:r>
            <a:r>
              <a:rPr lang="en-US" dirty="0" err="1" smtClean="0"/>
              <a:t>përmbushje</a:t>
            </a:r>
            <a:r>
              <a:rPr lang="en-US" dirty="0" smtClean="0"/>
              <a:t>  </a:t>
            </a:r>
            <a:r>
              <a:rPr lang="en-US" dirty="0" err="1" smtClean="0"/>
              <a:t>të</a:t>
            </a:r>
            <a:r>
              <a:rPr lang="en-US" dirty="0" smtClean="0"/>
              <a:t> </a:t>
            </a:r>
            <a:r>
              <a:rPr lang="en-US" dirty="0" err="1" smtClean="0"/>
              <a:t>detyrave</a:t>
            </a:r>
            <a:r>
              <a:rPr lang="en-US" dirty="0" smtClean="0"/>
              <a:t>, </a:t>
            </a:r>
            <a:r>
              <a:rPr lang="sq-AL" dirty="0" smtClean="0"/>
              <a:t>Prefekti i Qarkut </a:t>
            </a:r>
            <a:r>
              <a:rPr lang="en-US" dirty="0" err="1" smtClean="0"/>
              <a:t>si</a:t>
            </a:r>
            <a:r>
              <a:rPr lang="en-US" dirty="0" smtClean="0"/>
              <a:t> </a:t>
            </a:r>
            <a:r>
              <a:rPr lang="sq-AL" dirty="0" smtClean="0"/>
              <a:t>drejtues i KRAT </a:t>
            </a:r>
            <a:r>
              <a:rPr lang="en-US" dirty="0" err="1" smtClean="0"/>
              <a:t>në</a:t>
            </a:r>
            <a:r>
              <a:rPr lang="en-US" dirty="0" smtClean="0"/>
              <a:t> </a:t>
            </a:r>
            <a:r>
              <a:rPr lang="en-US" dirty="0" err="1" smtClean="0"/>
              <a:t>sajë</a:t>
            </a:r>
            <a:r>
              <a:rPr lang="en-US" dirty="0" smtClean="0"/>
              <a:t> </a:t>
            </a:r>
            <a:r>
              <a:rPr lang="en-US" dirty="0" err="1" smtClean="0"/>
              <a:t>të</a:t>
            </a:r>
            <a:r>
              <a:rPr lang="en-US" dirty="0" smtClean="0"/>
              <a:t> </a:t>
            </a:r>
            <a:r>
              <a:rPr lang="sq-AL" dirty="0" smtClean="0"/>
              <a:t>koordinimi</a:t>
            </a:r>
            <a:r>
              <a:rPr lang="en-US" dirty="0" smtClean="0"/>
              <a:t>t</a:t>
            </a:r>
            <a:r>
              <a:rPr lang="sq-AL" dirty="0" smtClean="0"/>
              <a:t>, </a:t>
            </a:r>
            <a:r>
              <a:rPr lang="en-US" dirty="0" err="1" smtClean="0"/>
              <a:t>të</a:t>
            </a:r>
            <a:r>
              <a:rPr lang="en-US" dirty="0" smtClean="0"/>
              <a:t> </a:t>
            </a:r>
            <a:r>
              <a:rPr lang="sq-AL" dirty="0" smtClean="0"/>
              <a:t>nxitj</a:t>
            </a:r>
            <a:r>
              <a:rPr lang="en-US" dirty="0" err="1" smtClean="0"/>
              <a:t>es</a:t>
            </a:r>
            <a:r>
              <a:rPr lang="sq-AL" dirty="0" smtClean="0"/>
              <a:t> </a:t>
            </a:r>
            <a:r>
              <a:rPr lang="en-US" dirty="0" err="1" smtClean="0"/>
              <a:t>së</a:t>
            </a:r>
            <a:r>
              <a:rPr lang="sq-AL" dirty="0" smtClean="0"/>
              <a:t> bashkëpunimit, monitorimi</a:t>
            </a:r>
            <a:r>
              <a:rPr lang="en-US" dirty="0" smtClean="0"/>
              <a:t>t</a:t>
            </a:r>
            <a:r>
              <a:rPr lang="sq-AL" dirty="0" smtClean="0"/>
              <a:t> </a:t>
            </a:r>
            <a:r>
              <a:rPr lang="en-US" dirty="0" err="1" smtClean="0"/>
              <a:t>si</a:t>
            </a:r>
            <a:r>
              <a:rPr lang="en-US" dirty="0" smtClean="0"/>
              <a:t> </a:t>
            </a:r>
            <a:r>
              <a:rPr lang="en-US" dirty="0" err="1" smtClean="0"/>
              <a:t>dhe</a:t>
            </a:r>
            <a:r>
              <a:rPr lang="en-US" dirty="0" smtClean="0"/>
              <a:t> </a:t>
            </a:r>
            <a:r>
              <a:rPr lang="sq-AL" dirty="0" smtClean="0"/>
              <a:t> zbatimit të planit vendor të veprimit</a:t>
            </a:r>
            <a:r>
              <a:rPr lang="en-US" dirty="0" smtClean="0"/>
              <a:t> </a:t>
            </a:r>
            <a:r>
              <a:rPr lang="en-US" dirty="0" err="1" smtClean="0"/>
              <a:t>organizoi</a:t>
            </a:r>
            <a:r>
              <a:rPr lang="en-US" dirty="0" smtClean="0"/>
              <a:t> </a:t>
            </a:r>
            <a:r>
              <a:rPr lang="en-US" dirty="0" err="1" smtClean="0">
                <a:cs typeface="Times New Roman" pitchFamily="18" charset="0"/>
              </a:rPr>
              <a:t>gjatë</a:t>
            </a:r>
            <a:r>
              <a:rPr lang="en-US" dirty="0" smtClean="0">
                <a:cs typeface="Times New Roman" pitchFamily="18" charset="0"/>
              </a:rPr>
              <a:t> </a:t>
            </a:r>
            <a:r>
              <a:rPr lang="en-US" dirty="0" err="1" smtClean="0">
                <a:cs typeface="Times New Roman" pitchFamily="18" charset="0"/>
              </a:rPr>
              <a:t>vitit</a:t>
            </a:r>
            <a:r>
              <a:rPr lang="en-US" dirty="0" smtClean="0">
                <a:cs typeface="Times New Roman" pitchFamily="18" charset="0"/>
              </a:rPr>
              <a:t> 2023 tri </a:t>
            </a:r>
            <a:r>
              <a:rPr lang="en-US" dirty="0" err="1" smtClean="0">
                <a:cs typeface="Times New Roman" pitchFamily="18" charset="0"/>
              </a:rPr>
              <a:t>tryeza</a:t>
            </a:r>
            <a:r>
              <a:rPr lang="en-US" dirty="0" smtClean="0">
                <a:cs typeface="Times New Roman" pitchFamily="18" charset="0"/>
              </a:rPr>
              <a:t> </a:t>
            </a:r>
            <a:r>
              <a:rPr lang="en-US" dirty="0" err="1" smtClean="0">
                <a:cs typeface="Times New Roman" pitchFamily="18" charset="0"/>
              </a:rPr>
              <a:t>teknike</a:t>
            </a:r>
            <a:r>
              <a:rPr lang="en-US" dirty="0" smtClean="0">
                <a:cs typeface="Times New Roman" pitchFamily="18" charset="0"/>
              </a:rPr>
              <a:t>.</a:t>
            </a:r>
          </a:p>
          <a:p>
            <a:pPr algn="just"/>
            <a:endParaRPr lang="sq-AL" dirty="0" smtClean="0">
              <a:cs typeface="Times New Roman" pitchFamily="18" charset="0"/>
            </a:endParaRPr>
          </a:p>
          <a:p>
            <a:pPr algn="just"/>
            <a:r>
              <a:rPr lang="en-US" dirty="0" err="1" smtClean="0"/>
              <a:t>Gjatë</a:t>
            </a:r>
            <a:r>
              <a:rPr lang="en-US" dirty="0" smtClean="0"/>
              <a:t> </a:t>
            </a:r>
            <a:r>
              <a:rPr lang="en-US" dirty="0" err="1" smtClean="0"/>
              <a:t>muajit</a:t>
            </a:r>
            <a:r>
              <a:rPr lang="en-US" dirty="0" smtClean="0"/>
              <a:t> </a:t>
            </a:r>
            <a:r>
              <a:rPr lang="en-US" dirty="0" err="1" smtClean="0"/>
              <a:t>tetor</a:t>
            </a:r>
            <a:r>
              <a:rPr lang="en-US" dirty="0" smtClean="0"/>
              <a:t> </a:t>
            </a:r>
            <a:r>
              <a:rPr lang="en-US" dirty="0" err="1" smtClean="0"/>
              <a:t>të</a:t>
            </a:r>
            <a:r>
              <a:rPr lang="en-US" dirty="0" smtClean="0"/>
              <a:t> </a:t>
            </a:r>
            <a:r>
              <a:rPr lang="en-US" dirty="0" err="1" smtClean="0"/>
              <a:t>cilësuar</a:t>
            </a:r>
            <a:r>
              <a:rPr lang="en-US" dirty="0" smtClean="0"/>
              <a:t> </a:t>
            </a:r>
            <a:r>
              <a:rPr lang="en-US" dirty="0" err="1" smtClean="0"/>
              <a:t>si</a:t>
            </a:r>
            <a:r>
              <a:rPr lang="en-US" dirty="0" smtClean="0"/>
              <a:t> “</a:t>
            </a:r>
            <a:r>
              <a:rPr lang="en-US" dirty="0" err="1" smtClean="0"/>
              <a:t>Muaji</a:t>
            </a:r>
            <a:r>
              <a:rPr lang="en-US" dirty="0" smtClean="0"/>
              <a:t> </a:t>
            </a:r>
            <a:r>
              <a:rPr lang="en-US" dirty="0" err="1" smtClean="0"/>
              <a:t>i</a:t>
            </a:r>
            <a:r>
              <a:rPr lang="en-US" dirty="0" smtClean="0"/>
              <a:t> </a:t>
            </a:r>
            <a:r>
              <a:rPr lang="en-US" dirty="0" err="1" smtClean="0"/>
              <a:t>luftës</a:t>
            </a:r>
            <a:r>
              <a:rPr lang="en-US" dirty="0" smtClean="0"/>
              <a:t> </a:t>
            </a:r>
            <a:r>
              <a:rPr lang="en-US" dirty="0" err="1" smtClean="0"/>
              <a:t>kundër</a:t>
            </a:r>
            <a:r>
              <a:rPr lang="en-US" dirty="0" smtClean="0"/>
              <a:t> </a:t>
            </a:r>
            <a:r>
              <a:rPr lang="en-US" dirty="0" err="1" smtClean="0"/>
              <a:t>trafikimit</a:t>
            </a:r>
            <a:r>
              <a:rPr lang="en-US" dirty="0" smtClean="0"/>
              <a:t> </a:t>
            </a:r>
            <a:r>
              <a:rPr lang="en-US" dirty="0" err="1" smtClean="0"/>
              <a:t>të</a:t>
            </a:r>
            <a:r>
              <a:rPr lang="en-US" dirty="0" smtClean="0"/>
              <a:t> </a:t>
            </a:r>
            <a:r>
              <a:rPr lang="en-US" dirty="0" err="1" smtClean="0"/>
              <a:t>qënieve</a:t>
            </a:r>
            <a:r>
              <a:rPr lang="en-US" dirty="0" smtClean="0"/>
              <a:t> </a:t>
            </a:r>
            <a:r>
              <a:rPr lang="en-US" dirty="0" err="1" smtClean="0"/>
              <a:t>njerëzore</a:t>
            </a:r>
            <a:r>
              <a:rPr lang="en-US" dirty="0" smtClean="0"/>
              <a:t>” u </a:t>
            </a:r>
            <a:r>
              <a:rPr lang="en-US" dirty="0" err="1" smtClean="0"/>
              <a:t>zhvilluan</a:t>
            </a:r>
            <a:r>
              <a:rPr lang="en-US" dirty="0" smtClean="0"/>
              <a:t> </a:t>
            </a:r>
            <a:r>
              <a:rPr lang="en-US" dirty="0" err="1" smtClean="0"/>
              <a:t>aktivitete</a:t>
            </a:r>
            <a:r>
              <a:rPr lang="en-US" dirty="0" smtClean="0"/>
              <a:t> </a:t>
            </a:r>
            <a:r>
              <a:rPr lang="en-US" dirty="0" err="1" smtClean="0"/>
              <a:t>ndërgjegjësuese</a:t>
            </a:r>
            <a:r>
              <a:rPr lang="en-US" dirty="0" smtClean="0"/>
              <a:t> </a:t>
            </a:r>
            <a:r>
              <a:rPr lang="en-US" dirty="0" err="1" smtClean="0"/>
              <a:t>në</a:t>
            </a:r>
            <a:r>
              <a:rPr lang="en-US" dirty="0" smtClean="0"/>
              <a:t> 7 </a:t>
            </a:r>
            <a:r>
              <a:rPr lang="en-US" dirty="0" err="1" smtClean="0"/>
              <a:t>bashkitë</a:t>
            </a:r>
            <a:r>
              <a:rPr lang="en-US" dirty="0" smtClean="0"/>
              <a:t> e </a:t>
            </a:r>
            <a:r>
              <a:rPr lang="en-US" dirty="0" err="1" smtClean="0"/>
              <a:t>qarkut</a:t>
            </a:r>
            <a:r>
              <a:rPr lang="en-US" dirty="0" smtClean="0"/>
              <a: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altLang="en-US" sz="2800" b="1" dirty="0" smtClean="0">
                <a:cs typeface="Times New Roman" pitchFamily="18" charset="0"/>
              </a:rPr>
              <a:t>VEPRIMTARIA E KBU SHKUMBIN</a:t>
            </a:r>
            <a:endParaRPr lang="en-US" sz="2800" dirty="0"/>
          </a:p>
        </p:txBody>
      </p:sp>
      <p:sp>
        <p:nvSpPr>
          <p:cNvPr id="3" name="Content Placeholder 2"/>
          <p:cNvSpPr>
            <a:spLocks noGrp="1"/>
          </p:cNvSpPr>
          <p:nvPr>
            <p:ph idx="1"/>
          </p:nvPr>
        </p:nvSpPr>
        <p:spPr>
          <a:xfrm>
            <a:off x="457200" y="1524000"/>
            <a:ext cx="8229600" cy="5029200"/>
          </a:xfrm>
        </p:spPr>
        <p:style>
          <a:lnRef idx="3">
            <a:schemeClr val="lt1"/>
          </a:lnRef>
          <a:fillRef idx="1">
            <a:schemeClr val="accent1"/>
          </a:fillRef>
          <a:effectRef idx="1">
            <a:schemeClr val="accent1"/>
          </a:effectRef>
          <a:fontRef idx="minor">
            <a:schemeClr val="lt1"/>
          </a:fontRef>
        </p:style>
        <p:txBody>
          <a:bodyPr>
            <a:normAutofit fontScale="92500"/>
          </a:bodyPr>
          <a:lstStyle/>
          <a:p>
            <a:r>
              <a:rPr lang="en-US" dirty="0" err="1"/>
              <a:t>Gjatë</a:t>
            </a:r>
            <a:r>
              <a:rPr lang="en-US" dirty="0"/>
              <a:t> </a:t>
            </a:r>
            <a:r>
              <a:rPr lang="en-US" dirty="0" err="1"/>
              <a:t>vitit</a:t>
            </a:r>
            <a:r>
              <a:rPr lang="en-US" dirty="0"/>
              <a:t> 2023 </a:t>
            </a:r>
            <a:r>
              <a:rPr lang="en-US" dirty="0" err="1"/>
              <a:t>Këshilli</a:t>
            </a:r>
            <a:r>
              <a:rPr lang="en-US" dirty="0"/>
              <a:t> i </a:t>
            </a:r>
            <a:r>
              <a:rPr lang="en-US" dirty="0" err="1"/>
              <a:t>Basenit</a:t>
            </a:r>
            <a:r>
              <a:rPr lang="en-US" dirty="0"/>
              <a:t> </a:t>
            </a:r>
            <a:r>
              <a:rPr lang="en-US" dirty="0" err="1"/>
              <a:t>Ujor</a:t>
            </a:r>
            <a:r>
              <a:rPr lang="en-US" dirty="0"/>
              <a:t> </a:t>
            </a:r>
            <a:r>
              <a:rPr lang="en-US" dirty="0" err="1"/>
              <a:t>Shkumbin</a:t>
            </a:r>
            <a:endParaRPr lang="en-US" dirty="0"/>
          </a:p>
          <a:p>
            <a:r>
              <a:rPr lang="en-US" dirty="0" err="1"/>
              <a:t>ka</a:t>
            </a:r>
            <a:r>
              <a:rPr lang="en-US" dirty="0"/>
              <a:t> </a:t>
            </a:r>
            <a:r>
              <a:rPr lang="en-US" dirty="0" err="1"/>
              <a:t>zhvilluar</a:t>
            </a:r>
            <a:r>
              <a:rPr lang="en-US" dirty="0"/>
              <a:t> 5 </a:t>
            </a:r>
            <a:r>
              <a:rPr lang="en-US" dirty="0" err="1"/>
              <a:t>mbledhje</a:t>
            </a:r>
            <a:r>
              <a:rPr lang="en-US" dirty="0"/>
              <a:t> </a:t>
            </a:r>
            <a:r>
              <a:rPr lang="en-US" dirty="0" err="1"/>
              <a:t>të</a:t>
            </a:r>
            <a:r>
              <a:rPr lang="en-US" dirty="0"/>
              <a:t> KBU-</a:t>
            </a:r>
            <a:r>
              <a:rPr lang="en-US" dirty="0" err="1"/>
              <a:t>së</a:t>
            </a:r>
            <a:r>
              <a:rPr lang="en-US" dirty="0"/>
              <a:t> </a:t>
            </a:r>
            <a:r>
              <a:rPr lang="en-US" dirty="0" err="1"/>
              <a:t>dhe</a:t>
            </a:r>
            <a:r>
              <a:rPr lang="en-US" dirty="0"/>
              <a:t> </a:t>
            </a:r>
            <a:r>
              <a:rPr lang="en-US" dirty="0" err="1"/>
              <a:t>janë</a:t>
            </a:r>
            <a:endParaRPr lang="en-US" dirty="0"/>
          </a:p>
          <a:p>
            <a:r>
              <a:rPr lang="en-US" dirty="0" err="1"/>
              <a:t>marrë</a:t>
            </a:r>
            <a:r>
              <a:rPr lang="en-US" dirty="0"/>
              <a:t> 35 </a:t>
            </a:r>
            <a:r>
              <a:rPr lang="en-US" dirty="0" err="1"/>
              <a:t>vendime</a:t>
            </a:r>
            <a:r>
              <a:rPr lang="en-US" dirty="0"/>
              <a:t> (1-35)</a:t>
            </a:r>
          </a:p>
          <a:p>
            <a:endParaRPr lang="en-US" dirty="0"/>
          </a:p>
          <a:p>
            <a:r>
              <a:rPr lang="en-US" dirty="0" err="1"/>
              <a:t>Krahasuar</a:t>
            </a:r>
            <a:r>
              <a:rPr lang="en-US" dirty="0"/>
              <a:t> me </a:t>
            </a:r>
            <a:r>
              <a:rPr lang="en-US" dirty="0" err="1"/>
              <a:t>vitin</a:t>
            </a:r>
            <a:r>
              <a:rPr lang="en-US" dirty="0"/>
              <a:t> 2022 </a:t>
            </a:r>
            <a:r>
              <a:rPr lang="en-US" dirty="0" err="1"/>
              <a:t>janë</a:t>
            </a:r>
            <a:r>
              <a:rPr lang="en-US" dirty="0"/>
              <a:t> </a:t>
            </a:r>
            <a:r>
              <a:rPr lang="en-US" dirty="0" err="1"/>
              <a:t>marrë</a:t>
            </a:r>
            <a:r>
              <a:rPr lang="en-US" dirty="0"/>
              <a:t> 12 </a:t>
            </a:r>
            <a:r>
              <a:rPr lang="en-US" dirty="0" err="1"/>
              <a:t>vendime</a:t>
            </a:r>
            <a:endParaRPr lang="en-US" dirty="0"/>
          </a:p>
          <a:p>
            <a:r>
              <a:rPr lang="en-US" dirty="0" err="1"/>
              <a:t>më</a:t>
            </a:r>
            <a:r>
              <a:rPr lang="en-US" dirty="0"/>
              <a:t> </a:t>
            </a:r>
            <a:r>
              <a:rPr lang="en-US" dirty="0" err="1"/>
              <a:t>shumë</a:t>
            </a:r>
            <a:r>
              <a:rPr lang="en-US" dirty="0"/>
              <a:t> (4 </a:t>
            </a:r>
            <a:r>
              <a:rPr lang="en-US" dirty="0" err="1"/>
              <a:t>mbledhje</a:t>
            </a:r>
            <a:r>
              <a:rPr lang="en-US" dirty="0"/>
              <a:t>, 23 </a:t>
            </a:r>
            <a:r>
              <a:rPr lang="en-US" dirty="0" err="1"/>
              <a:t>vendime</a:t>
            </a:r>
            <a:r>
              <a:rPr lang="en-US" dirty="0"/>
              <a:t>)</a:t>
            </a:r>
          </a:p>
          <a:p>
            <a:endParaRPr lang="en-US" dirty="0"/>
          </a:p>
          <a:p>
            <a:r>
              <a:rPr lang="en-US" dirty="0" err="1"/>
              <a:t>Për</a:t>
            </a:r>
            <a:r>
              <a:rPr lang="en-US" dirty="0"/>
              <a:t> </a:t>
            </a:r>
            <a:r>
              <a:rPr lang="en-US" dirty="0" err="1"/>
              <a:t>vendimet</a:t>
            </a:r>
            <a:r>
              <a:rPr lang="en-US" dirty="0"/>
              <a:t> e </a:t>
            </a:r>
            <a:r>
              <a:rPr lang="en-US" dirty="0" err="1"/>
              <a:t>mësipërme</a:t>
            </a:r>
            <a:r>
              <a:rPr lang="en-US" dirty="0"/>
              <a:t> </a:t>
            </a:r>
            <a:r>
              <a:rPr lang="en-US" dirty="0" err="1"/>
              <a:t>janë</a:t>
            </a:r>
            <a:r>
              <a:rPr lang="en-US" dirty="0"/>
              <a:t> </a:t>
            </a:r>
            <a:r>
              <a:rPr lang="en-US" dirty="0" err="1"/>
              <a:t>zbardhur</a:t>
            </a:r>
            <a:r>
              <a:rPr lang="en-US" dirty="0"/>
              <a:t> </a:t>
            </a:r>
            <a:r>
              <a:rPr lang="en-US" dirty="0" err="1"/>
              <a:t>dhe</a:t>
            </a:r>
            <a:endParaRPr lang="en-US" dirty="0"/>
          </a:p>
          <a:p>
            <a:r>
              <a:rPr lang="en-US" dirty="0" err="1"/>
              <a:t>lejet</a:t>
            </a:r>
            <a:r>
              <a:rPr lang="en-US" dirty="0"/>
              <a:t> </a:t>
            </a:r>
            <a:r>
              <a:rPr lang="en-US" dirty="0" err="1"/>
              <a:t>përkatëse</a:t>
            </a:r>
            <a:r>
              <a:rPr lang="en-US" dirty="0"/>
              <a:t> </a:t>
            </a:r>
            <a:r>
              <a:rPr lang="en-US" dirty="0" err="1"/>
              <a:t>sipas</a:t>
            </a:r>
            <a:r>
              <a:rPr lang="en-US" dirty="0"/>
              <a:t> </a:t>
            </a:r>
            <a:r>
              <a:rPr lang="en-US" dirty="0" err="1"/>
              <a:t>formatit</a:t>
            </a:r>
            <a:r>
              <a:rPr lang="en-US" dirty="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sq-AL" sz="2800" b="1" dirty="0" smtClean="0">
                <a:cs typeface="Times New Roman" pitchFamily="18" charset="0"/>
              </a:rPr>
              <a:t>K</a:t>
            </a:r>
            <a:r>
              <a:rPr lang="en-US" sz="2800" b="1" dirty="0" smtClean="0">
                <a:cs typeface="Times New Roman" pitchFamily="18" charset="0"/>
              </a:rPr>
              <a:t>OMITETI I MENAXHIMIT TË ZONAVE TË MBROJTURA MJEDISORE</a:t>
            </a:r>
            <a:endParaRPr lang="en-US" sz="2800" dirty="0"/>
          </a:p>
        </p:txBody>
      </p:sp>
      <p:sp>
        <p:nvSpPr>
          <p:cNvPr id="3" name="Content Placeholder 2"/>
          <p:cNvSpPr>
            <a:spLocks noGrp="1"/>
          </p:cNvSpPr>
          <p:nvPr>
            <p:ph idx="1"/>
          </p:nvPr>
        </p:nvSpPr>
        <p:spPr>
          <a:xfrm>
            <a:off x="457200" y="1447800"/>
            <a:ext cx="8229600" cy="5029200"/>
          </a:xfrm>
        </p:spPr>
        <p:style>
          <a:lnRef idx="3">
            <a:schemeClr val="lt1"/>
          </a:lnRef>
          <a:fillRef idx="1">
            <a:schemeClr val="accent1"/>
          </a:fillRef>
          <a:effectRef idx="1">
            <a:schemeClr val="accent1"/>
          </a:effectRef>
          <a:fontRef idx="minor">
            <a:schemeClr val="lt1"/>
          </a:fontRef>
        </p:style>
        <p:txBody>
          <a:bodyPr>
            <a:normAutofit fontScale="55000" lnSpcReduction="20000"/>
          </a:bodyPr>
          <a:lstStyle/>
          <a:p>
            <a:pPr algn="just">
              <a:buNone/>
            </a:pPr>
            <a:r>
              <a:rPr lang="en-GB" dirty="0" err="1">
                <a:cs typeface="Times New Roman" pitchFamily="18" charset="0"/>
              </a:rPr>
              <a:t>Mbështetur</a:t>
            </a:r>
            <a:r>
              <a:rPr lang="en-GB" dirty="0">
                <a:cs typeface="Times New Roman" pitchFamily="18" charset="0"/>
              </a:rPr>
              <a:t> </a:t>
            </a:r>
            <a:r>
              <a:rPr lang="en-GB" dirty="0" err="1">
                <a:cs typeface="Times New Roman" pitchFamily="18" charset="0"/>
              </a:rPr>
              <a:t>në</a:t>
            </a:r>
            <a:r>
              <a:rPr lang="en-GB" dirty="0">
                <a:cs typeface="Times New Roman" pitchFamily="18" charset="0"/>
              </a:rPr>
              <a:t> </a:t>
            </a:r>
            <a:r>
              <a:rPr lang="en-GB" dirty="0" err="1">
                <a:cs typeface="Times New Roman" pitchFamily="18" charset="0"/>
              </a:rPr>
              <a:t>ligjin</a:t>
            </a:r>
            <a:r>
              <a:rPr lang="en-GB" dirty="0">
                <a:cs typeface="Times New Roman" pitchFamily="18" charset="0"/>
              </a:rPr>
              <a:t> </a:t>
            </a:r>
            <a:r>
              <a:rPr lang="en-GB" dirty="0" err="1">
                <a:cs typeface="Times New Roman" pitchFamily="18" charset="0"/>
              </a:rPr>
              <a:t>ligjin</a:t>
            </a:r>
            <a:r>
              <a:rPr lang="en-GB" dirty="0">
                <a:cs typeface="Times New Roman" pitchFamily="18" charset="0"/>
              </a:rPr>
              <a:t> nr.81/2017 “</a:t>
            </a:r>
            <a:r>
              <a:rPr lang="en-GB" dirty="0" err="1">
                <a:cs typeface="Times New Roman" pitchFamily="18" charset="0"/>
              </a:rPr>
              <a:t>Për</a:t>
            </a:r>
            <a:r>
              <a:rPr lang="en-GB" dirty="0">
                <a:cs typeface="Times New Roman" pitchFamily="18" charset="0"/>
              </a:rPr>
              <a:t> </a:t>
            </a:r>
            <a:r>
              <a:rPr lang="en-GB" dirty="0" err="1">
                <a:cs typeface="Times New Roman" pitchFamily="18" charset="0"/>
              </a:rPr>
              <a:t>zonat</a:t>
            </a:r>
            <a:r>
              <a:rPr lang="en-GB" dirty="0">
                <a:cs typeface="Times New Roman" pitchFamily="18" charset="0"/>
              </a:rPr>
              <a:t> e </a:t>
            </a:r>
            <a:r>
              <a:rPr lang="en-GB" dirty="0" err="1">
                <a:cs typeface="Times New Roman" pitchFamily="18" charset="0"/>
              </a:rPr>
              <a:t>mbrojtura</a:t>
            </a:r>
            <a:r>
              <a:rPr lang="en-GB" dirty="0">
                <a:cs typeface="Times New Roman" pitchFamily="18" charset="0"/>
              </a:rPr>
              <a:t>”, </a:t>
            </a:r>
            <a:r>
              <a:rPr lang="en-GB" dirty="0" err="1">
                <a:cs typeface="Times New Roman" pitchFamily="18" charset="0"/>
              </a:rPr>
              <a:t>si</a:t>
            </a:r>
            <a:r>
              <a:rPr lang="en-GB" dirty="0">
                <a:cs typeface="Times New Roman" pitchFamily="18" charset="0"/>
              </a:rPr>
              <a:t> </a:t>
            </a:r>
            <a:r>
              <a:rPr lang="en-GB" dirty="0" err="1">
                <a:cs typeface="Times New Roman" pitchFamily="18" charset="0"/>
              </a:rPr>
              <a:t>dhe</a:t>
            </a:r>
            <a:r>
              <a:rPr lang="en-GB" dirty="0">
                <a:cs typeface="Times New Roman" pitchFamily="18" charset="0"/>
              </a:rPr>
              <a:t> VKM</a:t>
            </a:r>
          </a:p>
          <a:p>
            <a:pPr algn="just">
              <a:buNone/>
            </a:pPr>
            <a:r>
              <a:rPr lang="en-GB" dirty="0">
                <a:cs typeface="Times New Roman" pitchFamily="18" charset="0"/>
              </a:rPr>
              <a:t>nr.593 </a:t>
            </a:r>
            <a:r>
              <a:rPr lang="en-GB" dirty="0" err="1">
                <a:cs typeface="Times New Roman" pitchFamily="18" charset="0"/>
              </a:rPr>
              <a:t>datë</a:t>
            </a:r>
            <a:r>
              <a:rPr lang="en-GB" dirty="0">
                <a:cs typeface="Times New Roman" pitchFamily="18" charset="0"/>
              </a:rPr>
              <a:t> 9.10.2018 “</a:t>
            </a:r>
            <a:r>
              <a:rPr lang="en-GB" dirty="0" err="1">
                <a:cs typeface="Times New Roman" pitchFamily="18" charset="0"/>
              </a:rPr>
              <a:t>Për</a:t>
            </a:r>
            <a:r>
              <a:rPr lang="en-GB" dirty="0">
                <a:cs typeface="Times New Roman" pitchFamily="18" charset="0"/>
              </a:rPr>
              <a:t> </a:t>
            </a:r>
            <a:r>
              <a:rPr lang="en-GB" dirty="0" err="1">
                <a:cs typeface="Times New Roman" pitchFamily="18" charset="0"/>
              </a:rPr>
              <a:t>përbërjen</a:t>
            </a:r>
            <a:r>
              <a:rPr lang="en-GB" dirty="0">
                <a:cs typeface="Times New Roman" pitchFamily="18" charset="0"/>
              </a:rPr>
              <a:t>, </a:t>
            </a:r>
            <a:r>
              <a:rPr lang="en-GB" dirty="0" err="1">
                <a:cs typeface="Times New Roman" pitchFamily="18" charset="0"/>
              </a:rPr>
              <a:t>funksionet</a:t>
            </a:r>
            <a:r>
              <a:rPr lang="en-GB" dirty="0">
                <a:cs typeface="Times New Roman" pitchFamily="18" charset="0"/>
              </a:rPr>
              <a:t>, </a:t>
            </a:r>
            <a:r>
              <a:rPr lang="en-GB" dirty="0" err="1">
                <a:cs typeface="Times New Roman" pitchFamily="18" charset="0"/>
              </a:rPr>
              <a:t>detyrat</a:t>
            </a:r>
            <a:r>
              <a:rPr lang="en-GB" dirty="0">
                <a:cs typeface="Times New Roman" pitchFamily="18" charset="0"/>
              </a:rPr>
              <a:t> </a:t>
            </a:r>
            <a:r>
              <a:rPr lang="en-GB" dirty="0" err="1">
                <a:cs typeface="Times New Roman" pitchFamily="18" charset="0"/>
              </a:rPr>
              <a:t>dhe</a:t>
            </a:r>
            <a:endParaRPr lang="en-GB" dirty="0">
              <a:cs typeface="Times New Roman" pitchFamily="18" charset="0"/>
            </a:endParaRPr>
          </a:p>
          <a:p>
            <a:pPr algn="just">
              <a:buNone/>
            </a:pPr>
            <a:r>
              <a:rPr lang="en-GB" dirty="0" err="1">
                <a:cs typeface="Times New Roman" pitchFamily="18" charset="0"/>
              </a:rPr>
              <a:t>përgjegjësitë</a:t>
            </a:r>
            <a:r>
              <a:rPr lang="en-GB" dirty="0">
                <a:cs typeface="Times New Roman" pitchFamily="18" charset="0"/>
              </a:rPr>
              <a:t> e </a:t>
            </a:r>
            <a:r>
              <a:rPr lang="en-GB" dirty="0" err="1">
                <a:cs typeface="Times New Roman" pitchFamily="18" charset="0"/>
              </a:rPr>
              <a:t>komiteteve</a:t>
            </a:r>
            <a:r>
              <a:rPr lang="en-GB" dirty="0">
                <a:cs typeface="Times New Roman" pitchFamily="18" charset="0"/>
              </a:rPr>
              <a:t> </a:t>
            </a:r>
            <a:r>
              <a:rPr lang="en-GB" dirty="0" err="1">
                <a:cs typeface="Times New Roman" pitchFamily="18" charset="0"/>
              </a:rPr>
              <a:t>të</a:t>
            </a:r>
            <a:r>
              <a:rPr lang="en-GB" dirty="0">
                <a:cs typeface="Times New Roman" pitchFamily="18" charset="0"/>
              </a:rPr>
              <a:t> </a:t>
            </a:r>
            <a:r>
              <a:rPr lang="en-GB" dirty="0" err="1">
                <a:cs typeface="Times New Roman" pitchFamily="18" charset="0"/>
              </a:rPr>
              <a:t>menaxhimit</a:t>
            </a:r>
            <a:r>
              <a:rPr lang="en-GB" dirty="0">
                <a:cs typeface="Times New Roman" pitchFamily="18" charset="0"/>
              </a:rPr>
              <a:t> </a:t>
            </a:r>
            <a:r>
              <a:rPr lang="en-GB" dirty="0" err="1">
                <a:cs typeface="Times New Roman" pitchFamily="18" charset="0"/>
              </a:rPr>
              <a:t>të</a:t>
            </a:r>
            <a:r>
              <a:rPr lang="en-GB" dirty="0">
                <a:cs typeface="Times New Roman" pitchFamily="18" charset="0"/>
              </a:rPr>
              <a:t> </a:t>
            </a:r>
            <a:r>
              <a:rPr lang="en-GB" dirty="0" err="1">
                <a:cs typeface="Times New Roman" pitchFamily="18" charset="0"/>
              </a:rPr>
              <a:t>zonave</a:t>
            </a:r>
            <a:r>
              <a:rPr lang="en-GB" dirty="0">
                <a:cs typeface="Times New Roman" pitchFamily="18" charset="0"/>
              </a:rPr>
              <a:t> </a:t>
            </a:r>
            <a:r>
              <a:rPr lang="en-GB" dirty="0" err="1">
                <a:cs typeface="Times New Roman" pitchFamily="18" charset="0"/>
              </a:rPr>
              <a:t>të</a:t>
            </a:r>
            <a:r>
              <a:rPr lang="en-GB" dirty="0">
                <a:cs typeface="Times New Roman" pitchFamily="18" charset="0"/>
              </a:rPr>
              <a:t> </a:t>
            </a:r>
            <a:r>
              <a:rPr lang="en-GB" dirty="0" err="1">
                <a:cs typeface="Times New Roman" pitchFamily="18" charset="0"/>
              </a:rPr>
              <a:t>mbrojtura</a:t>
            </a:r>
            <a:endParaRPr lang="en-GB" dirty="0">
              <a:cs typeface="Times New Roman" pitchFamily="18" charset="0"/>
            </a:endParaRPr>
          </a:p>
          <a:p>
            <a:pPr algn="just">
              <a:buNone/>
            </a:pPr>
            <a:r>
              <a:rPr lang="en-GB" dirty="0" err="1">
                <a:cs typeface="Times New Roman" pitchFamily="18" charset="0"/>
              </a:rPr>
              <a:t>mjedisore</a:t>
            </a:r>
            <a:r>
              <a:rPr lang="en-GB" dirty="0">
                <a:cs typeface="Times New Roman" pitchFamily="18" charset="0"/>
              </a:rPr>
              <a:t>”, </a:t>
            </a:r>
            <a:r>
              <a:rPr lang="en-GB" dirty="0" err="1">
                <a:cs typeface="Times New Roman" pitchFamily="18" charset="0"/>
              </a:rPr>
              <a:t>gjatë</a:t>
            </a:r>
            <a:r>
              <a:rPr lang="en-GB" dirty="0">
                <a:cs typeface="Times New Roman" pitchFamily="18" charset="0"/>
              </a:rPr>
              <a:t> </a:t>
            </a:r>
            <a:r>
              <a:rPr lang="en-GB" dirty="0" err="1">
                <a:cs typeface="Times New Roman" pitchFamily="18" charset="0"/>
              </a:rPr>
              <a:t>vitit</a:t>
            </a:r>
            <a:r>
              <a:rPr lang="en-GB" dirty="0">
                <a:cs typeface="Times New Roman" pitchFamily="18" charset="0"/>
              </a:rPr>
              <a:t> 2023 </a:t>
            </a:r>
            <a:r>
              <a:rPr lang="en-GB" dirty="0" err="1">
                <a:cs typeface="Times New Roman" pitchFamily="18" charset="0"/>
              </a:rPr>
              <a:t>është</a:t>
            </a:r>
            <a:r>
              <a:rPr lang="en-GB" dirty="0">
                <a:cs typeface="Times New Roman" pitchFamily="18" charset="0"/>
              </a:rPr>
              <a:t> </a:t>
            </a:r>
            <a:r>
              <a:rPr lang="en-GB" dirty="0" err="1">
                <a:cs typeface="Times New Roman" pitchFamily="18" charset="0"/>
              </a:rPr>
              <a:t>zhvilluar</a:t>
            </a:r>
            <a:r>
              <a:rPr lang="en-GB" dirty="0">
                <a:cs typeface="Times New Roman" pitchFamily="18" charset="0"/>
              </a:rPr>
              <a:t> 1 </a:t>
            </a:r>
            <a:r>
              <a:rPr lang="en-GB" dirty="0" err="1">
                <a:cs typeface="Times New Roman" pitchFamily="18" charset="0"/>
              </a:rPr>
              <a:t>mbledhje</a:t>
            </a:r>
            <a:r>
              <a:rPr lang="en-GB" dirty="0">
                <a:cs typeface="Times New Roman" pitchFamily="18" charset="0"/>
              </a:rPr>
              <a:t> e </a:t>
            </a:r>
            <a:r>
              <a:rPr lang="en-GB" dirty="0" err="1">
                <a:cs typeface="Times New Roman" pitchFamily="18" charset="0"/>
              </a:rPr>
              <a:t>komitetit</a:t>
            </a:r>
            <a:r>
              <a:rPr lang="en-GB" dirty="0">
                <a:cs typeface="Times New Roman" pitchFamily="18" charset="0"/>
              </a:rPr>
              <a:t>:</a:t>
            </a:r>
          </a:p>
          <a:p>
            <a:pPr algn="just">
              <a:buNone/>
            </a:pPr>
            <a:endParaRPr lang="en-GB" dirty="0">
              <a:cs typeface="Times New Roman" pitchFamily="18" charset="0"/>
            </a:endParaRPr>
          </a:p>
          <a:p>
            <a:pPr algn="just">
              <a:buNone/>
            </a:pPr>
            <a:r>
              <a:rPr lang="en-GB" dirty="0">
                <a:cs typeface="Times New Roman" pitchFamily="18" charset="0"/>
              </a:rPr>
              <a:t>-</a:t>
            </a:r>
            <a:r>
              <a:rPr lang="en-GB" dirty="0" err="1">
                <a:cs typeface="Times New Roman" pitchFamily="18" charset="0"/>
              </a:rPr>
              <a:t>Më</a:t>
            </a:r>
            <a:r>
              <a:rPr lang="en-GB" dirty="0">
                <a:cs typeface="Times New Roman" pitchFamily="18" charset="0"/>
              </a:rPr>
              <a:t> </a:t>
            </a:r>
            <a:r>
              <a:rPr lang="en-GB" dirty="0" err="1">
                <a:cs typeface="Times New Roman" pitchFamily="18" charset="0"/>
              </a:rPr>
              <a:t>datë</a:t>
            </a:r>
            <a:r>
              <a:rPr lang="en-GB" dirty="0">
                <a:cs typeface="Times New Roman" pitchFamily="18" charset="0"/>
              </a:rPr>
              <a:t> 14 </a:t>
            </a:r>
            <a:r>
              <a:rPr lang="en-GB" dirty="0" err="1">
                <a:cs typeface="Times New Roman" pitchFamily="18" charset="0"/>
              </a:rPr>
              <a:t>dhjetor</a:t>
            </a:r>
            <a:r>
              <a:rPr lang="en-GB" dirty="0">
                <a:cs typeface="Times New Roman" pitchFamily="18" charset="0"/>
              </a:rPr>
              <a:t> 2023 </a:t>
            </a:r>
            <a:r>
              <a:rPr lang="en-GB" dirty="0" err="1">
                <a:cs typeface="Times New Roman" pitchFamily="18" charset="0"/>
              </a:rPr>
              <a:t>nën</a:t>
            </a:r>
            <a:r>
              <a:rPr lang="en-GB" dirty="0">
                <a:cs typeface="Times New Roman" pitchFamily="18" charset="0"/>
              </a:rPr>
              <a:t> </a:t>
            </a:r>
            <a:r>
              <a:rPr lang="en-GB" dirty="0" err="1">
                <a:cs typeface="Times New Roman" pitchFamily="18" charset="0"/>
              </a:rPr>
              <a:t>drejtimin</a:t>
            </a:r>
            <a:r>
              <a:rPr lang="en-GB" dirty="0">
                <a:cs typeface="Times New Roman" pitchFamily="18" charset="0"/>
              </a:rPr>
              <a:t> e </a:t>
            </a:r>
            <a:r>
              <a:rPr lang="en-GB" dirty="0" err="1">
                <a:cs typeface="Times New Roman" pitchFamily="18" charset="0"/>
              </a:rPr>
              <a:t>Nënprefektit</a:t>
            </a:r>
            <a:r>
              <a:rPr lang="en-GB" dirty="0">
                <a:cs typeface="Times New Roman" pitchFamily="18" charset="0"/>
              </a:rPr>
              <a:t> </a:t>
            </a:r>
            <a:r>
              <a:rPr lang="en-GB" dirty="0" err="1">
                <a:cs typeface="Times New Roman" pitchFamily="18" charset="0"/>
              </a:rPr>
              <a:t>Librazhd</a:t>
            </a:r>
            <a:r>
              <a:rPr lang="en-GB" dirty="0">
                <a:cs typeface="Times New Roman" pitchFamily="18" charset="0"/>
              </a:rPr>
              <a:t> z. </a:t>
            </a:r>
            <a:r>
              <a:rPr lang="en-GB" dirty="0" err="1">
                <a:cs typeface="Times New Roman" pitchFamily="18" charset="0"/>
              </a:rPr>
              <a:t>Josif</a:t>
            </a:r>
            <a:endParaRPr lang="en-GB" dirty="0">
              <a:cs typeface="Times New Roman" pitchFamily="18" charset="0"/>
            </a:endParaRPr>
          </a:p>
          <a:p>
            <a:pPr algn="just">
              <a:buNone/>
            </a:pPr>
            <a:r>
              <a:rPr lang="en-GB" dirty="0" err="1">
                <a:cs typeface="Times New Roman" pitchFamily="18" charset="0"/>
              </a:rPr>
              <a:t>Laska</a:t>
            </a:r>
            <a:r>
              <a:rPr lang="en-GB" dirty="0">
                <a:cs typeface="Times New Roman" pitchFamily="18" charset="0"/>
              </a:rPr>
              <a:t> u </a:t>
            </a:r>
            <a:r>
              <a:rPr lang="en-GB" dirty="0" err="1">
                <a:cs typeface="Times New Roman" pitchFamily="18" charset="0"/>
              </a:rPr>
              <a:t>zhvillua</a:t>
            </a:r>
            <a:r>
              <a:rPr lang="en-GB" dirty="0">
                <a:cs typeface="Times New Roman" pitchFamily="18" charset="0"/>
              </a:rPr>
              <a:t> </a:t>
            </a:r>
            <a:r>
              <a:rPr lang="en-GB" dirty="0" err="1">
                <a:cs typeface="Times New Roman" pitchFamily="18" charset="0"/>
              </a:rPr>
              <a:t>mbledhja</a:t>
            </a:r>
            <a:r>
              <a:rPr lang="en-GB" dirty="0">
                <a:cs typeface="Times New Roman" pitchFamily="18" charset="0"/>
              </a:rPr>
              <a:t> e </a:t>
            </a:r>
            <a:r>
              <a:rPr lang="en-GB" dirty="0" err="1">
                <a:cs typeface="Times New Roman" pitchFamily="18" charset="0"/>
              </a:rPr>
              <a:t>komitetit</a:t>
            </a:r>
            <a:r>
              <a:rPr lang="en-GB" dirty="0">
                <a:cs typeface="Times New Roman" pitchFamily="18" charset="0"/>
              </a:rPr>
              <a:t> </a:t>
            </a:r>
            <a:r>
              <a:rPr lang="en-GB" dirty="0" err="1">
                <a:cs typeface="Times New Roman" pitchFamily="18" charset="0"/>
              </a:rPr>
              <a:t>për</a:t>
            </a:r>
            <a:r>
              <a:rPr lang="en-GB" dirty="0">
                <a:cs typeface="Times New Roman" pitchFamily="18" charset="0"/>
              </a:rPr>
              <a:t> </a:t>
            </a:r>
            <a:r>
              <a:rPr lang="en-GB" dirty="0" err="1">
                <a:cs typeface="Times New Roman" pitchFamily="18" charset="0"/>
              </a:rPr>
              <a:t>vitin</a:t>
            </a:r>
            <a:r>
              <a:rPr lang="en-GB" dirty="0">
                <a:cs typeface="Times New Roman" pitchFamily="18" charset="0"/>
              </a:rPr>
              <a:t> 2023.</a:t>
            </a:r>
          </a:p>
          <a:p>
            <a:pPr algn="just">
              <a:buNone/>
            </a:pPr>
            <a:endParaRPr lang="en-GB" dirty="0">
              <a:cs typeface="Times New Roman" pitchFamily="18" charset="0"/>
            </a:endParaRPr>
          </a:p>
          <a:p>
            <a:pPr algn="just">
              <a:buNone/>
            </a:pPr>
            <a:r>
              <a:rPr lang="en-GB" dirty="0" err="1">
                <a:cs typeface="Times New Roman" pitchFamily="18" charset="0"/>
              </a:rPr>
              <a:t>Përgjatë</a:t>
            </a:r>
            <a:r>
              <a:rPr lang="en-GB" dirty="0">
                <a:cs typeface="Times New Roman" pitchFamily="18" charset="0"/>
              </a:rPr>
              <a:t> </a:t>
            </a:r>
            <a:r>
              <a:rPr lang="en-GB" dirty="0" err="1">
                <a:cs typeface="Times New Roman" pitchFamily="18" charset="0"/>
              </a:rPr>
              <a:t>takimit</a:t>
            </a:r>
            <a:r>
              <a:rPr lang="en-GB" dirty="0">
                <a:cs typeface="Times New Roman" pitchFamily="18" charset="0"/>
              </a:rPr>
              <a:t> u </a:t>
            </a:r>
            <a:r>
              <a:rPr lang="en-GB" dirty="0" err="1">
                <a:cs typeface="Times New Roman" pitchFamily="18" charset="0"/>
              </a:rPr>
              <a:t>zhvillua</a:t>
            </a:r>
            <a:r>
              <a:rPr lang="en-GB" dirty="0">
                <a:cs typeface="Times New Roman" pitchFamily="18" charset="0"/>
              </a:rPr>
              <a:t> </a:t>
            </a:r>
            <a:r>
              <a:rPr lang="en-GB" dirty="0" err="1">
                <a:cs typeface="Times New Roman" pitchFamily="18" charset="0"/>
              </a:rPr>
              <a:t>analiza</a:t>
            </a:r>
            <a:r>
              <a:rPr lang="en-GB" dirty="0">
                <a:cs typeface="Times New Roman" pitchFamily="18" charset="0"/>
              </a:rPr>
              <a:t> </a:t>
            </a:r>
            <a:r>
              <a:rPr lang="en-GB" dirty="0" err="1">
                <a:cs typeface="Times New Roman" pitchFamily="18" charset="0"/>
              </a:rPr>
              <a:t>vjetore</a:t>
            </a:r>
            <a:r>
              <a:rPr lang="en-GB" dirty="0">
                <a:cs typeface="Times New Roman" pitchFamily="18" charset="0"/>
              </a:rPr>
              <a:t> e </a:t>
            </a:r>
            <a:r>
              <a:rPr lang="en-GB" dirty="0" err="1">
                <a:cs typeface="Times New Roman" pitchFamily="18" charset="0"/>
              </a:rPr>
              <a:t>aktiviteteve</a:t>
            </a:r>
            <a:r>
              <a:rPr lang="en-GB" dirty="0">
                <a:cs typeface="Times New Roman" pitchFamily="18" charset="0"/>
              </a:rPr>
              <a:t> </a:t>
            </a:r>
            <a:r>
              <a:rPr lang="en-GB" dirty="0" err="1">
                <a:cs typeface="Times New Roman" pitchFamily="18" charset="0"/>
              </a:rPr>
              <a:t>të</a:t>
            </a:r>
            <a:r>
              <a:rPr lang="en-GB" dirty="0">
                <a:cs typeface="Times New Roman" pitchFamily="18" charset="0"/>
              </a:rPr>
              <a:t> </a:t>
            </a:r>
            <a:r>
              <a:rPr lang="en-GB" dirty="0" err="1">
                <a:cs typeface="Times New Roman" pitchFamily="18" charset="0"/>
              </a:rPr>
              <a:t>AdZM</a:t>
            </a:r>
            <a:r>
              <a:rPr lang="en-GB" dirty="0">
                <a:cs typeface="Times New Roman" pitchFamily="18" charset="0"/>
              </a:rPr>
              <a:t> </a:t>
            </a:r>
            <a:r>
              <a:rPr lang="en-GB" dirty="0" err="1">
                <a:cs typeface="Times New Roman" pitchFamily="18" charset="0"/>
              </a:rPr>
              <a:t>Elbasan</a:t>
            </a:r>
            <a:endParaRPr lang="en-GB" dirty="0">
              <a:cs typeface="Times New Roman" pitchFamily="18" charset="0"/>
            </a:endParaRPr>
          </a:p>
          <a:p>
            <a:pPr algn="just">
              <a:buNone/>
            </a:pPr>
            <a:r>
              <a:rPr lang="en-GB" dirty="0" err="1">
                <a:cs typeface="Times New Roman" pitchFamily="18" charset="0"/>
              </a:rPr>
              <a:t>për</a:t>
            </a:r>
            <a:r>
              <a:rPr lang="en-GB" dirty="0">
                <a:cs typeface="Times New Roman" pitchFamily="18" charset="0"/>
              </a:rPr>
              <a:t> </a:t>
            </a:r>
            <a:r>
              <a:rPr lang="en-GB" dirty="0" err="1">
                <a:cs typeface="Times New Roman" pitchFamily="18" charset="0"/>
              </a:rPr>
              <a:t>vitin</a:t>
            </a:r>
            <a:r>
              <a:rPr lang="en-GB" dirty="0">
                <a:cs typeface="Times New Roman" pitchFamily="18" charset="0"/>
              </a:rPr>
              <a:t> 2023 </a:t>
            </a:r>
            <a:r>
              <a:rPr lang="en-GB" dirty="0" err="1">
                <a:cs typeface="Times New Roman" pitchFamily="18" charset="0"/>
              </a:rPr>
              <a:t>si</a:t>
            </a:r>
            <a:r>
              <a:rPr lang="en-GB" dirty="0">
                <a:cs typeface="Times New Roman" pitchFamily="18" charset="0"/>
              </a:rPr>
              <a:t> </a:t>
            </a:r>
            <a:r>
              <a:rPr lang="en-GB" dirty="0" err="1">
                <a:cs typeface="Times New Roman" pitchFamily="18" charset="0"/>
              </a:rPr>
              <a:t>dhe</a:t>
            </a:r>
            <a:r>
              <a:rPr lang="en-GB" dirty="0">
                <a:cs typeface="Times New Roman" pitchFamily="18" charset="0"/>
              </a:rPr>
              <a:t> u </a:t>
            </a:r>
            <a:r>
              <a:rPr lang="en-GB" dirty="0" err="1">
                <a:cs typeface="Times New Roman" pitchFamily="18" charset="0"/>
              </a:rPr>
              <a:t>miratua</a:t>
            </a:r>
            <a:r>
              <a:rPr lang="en-GB" dirty="0">
                <a:cs typeface="Times New Roman" pitchFamily="18" charset="0"/>
              </a:rPr>
              <a:t> </a:t>
            </a:r>
            <a:r>
              <a:rPr lang="en-GB" dirty="0" err="1">
                <a:cs typeface="Times New Roman" pitchFamily="18" charset="0"/>
              </a:rPr>
              <a:t>plani</a:t>
            </a:r>
            <a:r>
              <a:rPr lang="en-GB" dirty="0">
                <a:cs typeface="Times New Roman" pitchFamily="18" charset="0"/>
              </a:rPr>
              <a:t> i </a:t>
            </a:r>
            <a:r>
              <a:rPr lang="en-GB" dirty="0" err="1">
                <a:cs typeface="Times New Roman" pitchFamily="18" charset="0"/>
              </a:rPr>
              <a:t>aktiviteteve</a:t>
            </a:r>
            <a:r>
              <a:rPr lang="en-GB" dirty="0">
                <a:cs typeface="Times New Roman" pitchFamily="18" charset="0"/>
              </a:rPr>
              <a:t> </a:t>
            </a:r>
            <a:r>
              <a:rPr lang="en-GB" dirty="0" err="1">
                <a:cs typeface="Times New Roman" pitchFamily="18" charset="0"/>
              </a:rPr>
              <a:t>për</a:t>
            </a:r>
            <a:r>
              <a:rPr lang="en-GB" dirty="0">
                <a:cs typeface="Times New Roman" pitchFamily="18" charset="0"/>
              </a:rPr>
              <a:t> </a:t>
            </a:r>
            <a:r>
              <a:rPr lang="en-GB" dirty="0" err="1">
                <a:cs typeface="Times New Roman" pitchFamily="18" charset="0"/>
              </a:rPr>
              <a:t>vitin</a:t>
            </a:r>
            <a:r>
              <a:rPr lang="en-GB" dirty="0">
                <a:cs typeface="Times New Roman" pitchFamily="18" charset="0"/>
              </a:rPr>
              <a:t> 2024.</a:t>
            </a:r>
          </a:p>
          <a:p>
            <a:pPr algn="just">
              <a:buNone/>
            </a:pPr>
            <a:endParaRPr lang="en-GB" dirty="0">
              <a:cs typeface="Times New Roman" pitchFamily="18" charset="0"/>
            </a:endParaRPr>
          </a:p>
          <a:p>
            <a:pPr algn="just">
              <a:buNone/>
            </a:pPr>
            <a:r>
              <a:rPr lang="en-GB" dirty="0" err="1">
                <a:cs typeface="Times New Roman" pitchFamily="18" charset="0"/>
              </a:rPr>
              <a:t>Gjithashtu</a:t>
            </a:r>
            <a:r>
              <a:rPr lang="en-GB" dirty="0">
                <a:cs typeface="Times New Roman" pitchFamily="18" charset="0"/>
              </a:rPr>
              <a:t> </a:t>
            </a:r>
            <a:r>
              <a:rPr lang="en-GB" dirty="0" err="1">
                <a:cs typeface="Times New Roman" pitchFamily="18" charset="0"/>
              </a:rPr>
              <a:t>shoqata</a:t>
            </a:r>
            <a:r>
              <a:rPr lang="en-GB" dirty="0">
                <a:cs typeface="Times New Roman" pitchFamily="18" charset="0"/>
              </a:rPr>
              <a:t> </a:t>
            </a:r>
            <a:r>
              <a:rPr lang="en-GB" dirty="0" err="1">
                <a:cs typeface="Times New Roman" pitchFamily="18" charset="0"/>
              </a:rPr>
              <a:t>Albnatyra</a:t>
            </a:r>
            <a:r>
              <a:rPr lang="en-GB" dirty="0">
                <a:cs typeface="Times New Roman" pitchFamily="18" charset="0"/>
              </a:rPr>
              <a:t> </a:t>
            </a:r>
            <a:r>
              <a:rPr lang="en-GB" dirty="0" err="1">
                <a:cs typeface="Times New Roman" pitchFamily="18" charset="0"/>
              </a:rPr>
              <a:t>prezantoi</a:t>
            </a:r>
            <a:r>
              <a:rPr lang="en-GB" dirty="0">
                <a:cs typeface="Times New Roman" pitchFamily="18" charset="0"/>
              </a:rPr>
              <a:t> </a:t>
            </a:r>
            <a:r>
              <a:rPr lang="en-GB" dirty="0" err="1">
                <a:cs typeface="Times New Roman" pitchFamily="18" charset="0"/>
              </a:rPr>
              <a:t>një</a:t>
            </a:r>
            <a:r>
              <a:rPr lang="en-GB" dirty="0">
                <a:cs typeface="Times New Roman" pitchFamily="18" charset="0"/>
              </a:rPr>
              <a:t> </a:t>
            </a:r>
            <a:r>
              <a:rPr lang="en-GB" dirty="0" err="1">
                <a:cs typeface="Times New Roman" pitchFamily="18" charset="0"/>
              </a:rPr>
              <a:t>analizë</a:t>
            </a:r>
            <a:r>
              <a:rPr lang="en-GB" dirty="0">
                <a:cs typeface="Times New Roman" pitchFamily="18" charset="0"/>
              </a:rPr>
              <a:t> </a:t>
            </a:r>
            <a:r>
              <a:rPr lang="en-GB" dirty="0" err="1">
                <a:cs typeface="Times New Roman" pitchFamily="18" charset="0"/>
              </a:rPr>
              <a:t>mbi</a:t>
            </a:r>
            <a:r>
              <a:rPr lang="en-GB" dirty="0">
                <a:cs typeface="Times New Roman" pitchFamily="18" charset="0"/>
              </a:rPr>
              <a:t> </a:t>
            </a:r>
            <a:r>
              <a:rPr lang="en-GB" dirty="0" err="1">
                <a:cs typeface="Times New Roman" pitchFamily="18" charset="0"/>
              </a:rPr>
              <a:t>rezultatet</a:t>
            </a:r>
            <a:r>
              <a:rPr lang="en-GB" dirty="0">
                <a:cs typeface="Times New Roman" pitchFamily="18" charset="0"/>
              </a:rPr>
              <a:t> e </a:t>
            </a:r>
            <a:r>
              <a:rPr lang="en-GB" dirty="0" err="1">
                <a:cs typeface="Times New Roman" pitchFamily="18" charset="0"/>
              </a:rPr>
              <a:t>e</a:t>
            </a:r>
            <a:endParaRPr lang="en-GB" dirty="0">
              <a:cs typeface="Times New Roman" pitchFamily="18" charset="0"/>
            </a:endParaRPr>
          </a:p>
          <a:p>
            <a:pPr algn="just">
              <a:buNone/>
            </a:pPr>
            <a:r>
              <a:rPr lang="en-GB" dirty="0" err="1">
                <a:cs typeface="Times New Roman" pitchFamily="18" charset="0"/>
              </a:rPr>
              <a:t>arritjes</a:t>
            </a:r>
            <a:r>
              <a:rPr lang="en-GB" dirty="0">
                <a:cs typeface="Times New Roman" pitchFamily="18" charset="0"/>
              </a:rPr>
              <a:t> </a:t>
            </a:r>
            <a:r>
              <a:rPr lang="en-GB" dirty="0" err="1">
                <a:cs typeface="Times New Roman" pitchFamily="18" charset="0"/>
              </a:rPr>
              <a:t>së</a:t>
            </a:r>
            <a:r>
              <a:rPr lang="en-GB" dirty="0">
                <a:cs typeface="Times New Roman" pitchFamily="18" charset="0"/>
              </a:rPr>
              <a:t> </a:t>
            </a:r>
            <a:r>
              <a:rPr lang="en-GB" dirty="0" err="1">
                <a:cs typeface="Times New Roman" pitchFamily="18" charset="0"/>
              </a:rPr>
              <a:t>objektivave</a:t>
            </a:r>
            <a:r>
              <a:rPr lang="en-GB" dirty="0">
                <a:cs typeface="Times New Roman" pitchFamily="18" charset="0"/>
              </a:rPr>
              <a:t> </a:t>
            </a:r>
            <a:r>
              <a:rPr lang="en-GB" dirty="0" err="1">
                <a:cs typeface="Times New Roman" pitchFamily="18" charset="0"/>
              </a:rPr>
              <a:t>të</a:t>
            </a:r>
            <a:r>
              <a:rPr lang="en-GB" dirty="0">
                <a:cs typeface="Times New Roman" pitchFamily="18" charset="0"/>
              </a:rPr>
              <a:t> </a:t>
            </a:r>
            <a:r>
              <a:rPr lang="en-GB" dirty="0" err="1">
                <a:cs typeface="Times New Roman" pitchFamily="18" charset="0"/>
              </a:rPr>
              <a:t>Planit</a:t>
            </a:r>
            <a:r>
              <a:rPr lang="en-GB" dirty="0">
                <a:cs typeface="Times New Roman" pitchFamily="18" charset="0"/>
              </a:rPr>
              <a:t> </a:t>
            </a:r>
            <a:r>
              <a:rPr lang="en-GB" dirty="0" err="1">
                <a:cs typeface="Times New Roman" pitchFamily="18" charset="0"/>
              </a:rPr>
              <a:t>të</a:t>
            </a:r>
            <a:r>
              <a:rPr lang="en-GB" dirty="0">
                <a:cs typeface="Times New Roman" pitchFamily="18" charset="0"/>
              </a:rPr>
              <a:t> </a:t>
            </a:r>
            <a:r>
              <a:rPr lang="en-GB" dirty="0" err="1">
                <a:cs typeface="Times New Roman" pitchFamily="18" charset="0"/>
              </a:rPr>
              <a:t>Menaxhimit</a:t>
            </a:r>
            <a:r>
              <a:rPr lang="en-GB" dirty="0">
                <a:cs typeface="Times New Roman" pitchFamily="18" charset="0"/>
              </a:rPr>
              <a:t> </a:t>
            </a:r>
            <a:r>
              <a:rPr lang="en-GB" dirty="0" err="1">
                <a:cs typeface="Times New Roman" pitchFamily="18" charset="0"/>
              </a:rPr>
              <a:t>të</a:t>
            </a:r>
            <a:r>
              <a:rPr lang="en-GB" dirty="0">
                <a:cs typeface="Times New Roman" pitchFamily="18" charset="0"/>
              </a:rPr>
              <a:t> PK </a:t>
            </a:r>
            <a:r>
              <a:rPr lang="en-GB" dirty="0" err="1">
                <a:cs typeface="Times New Roman" pitchFamily="18" charset="0"/>
              </a:rPr>
              <a:t>Shebenik</a:t>
            </a:r>
            <a:r>
              <a:rPr lang="en-GB" dirty="0">
                <a:cs typeface="Times New Roman" pitchFamily="18" charset="0"/>
              </a:rPr>
              <a:t>.</a:t>
            </a:r>
          </a:p>
          <a:p>
            <a:pPr algn="just">
              <a:buNone/>
            </a:pPr>
            <a:endParaRPr lang="en-GB" dirty="0">
              <a:cs typeface="Times New Roman" pitchFamily="18" charset="0"/>
            </a:endParaRPr>
          </a:p>
          <a:p>
            <a:pPr algn="just">
              <a:buNone/>
            </a:pPr>
            <a:r>
              <a:rPr lang="en-GB" dirty="0" err="1">
                <a:cs typeface="Times New Roman" pitchFamily="18" charset="0"/>
              </a:rPr>
              <a:t>Gjatë</a:t>
            </a:r>
            <a:r>
              <a:rPr lang="en-GB" dirty="0">
                <a:cs typeface="Times New Roman" pitchFamily="18" charset="0"/>
              </a:rPr>
              <a:t> </a:t>
            </a:r>
            <a:r>
              <a:rPr lang="en-GB" dirty="0" err="1">
                <a:cs typeface="Times New Roman" pitchFamily="18" charset="0"/>
              </a:rPr>
              <a:t>takimit</a:t>
            </a:r>
            <a:r>
              <a:rPr lang="en-GB" dirty="0">
                <a:cs typeface="Times New Roman" pitchFamily="18" charset="0"/>
              </a:rPr>
              <a:t> u </a:t>
            </a:r>
            <a:r>
              <a:rPr lang="en-GB" dirty="0" err="1">
                <a:cs typeface="Times New Roman" pitchFamily="18" charset="0"/>
              </a:rPr>
              <a:t>nënshkrua</a:t>
            </a:r>
            <a:r>
              <a:rPr lang="en-GB" dirty="0">
                <a:cs typeface="Times New Roman" pitchFamily="18" charset="0"/>
              </a:rPr>
              <a:t> </a:t>
            </a:r>
            <a:r>
              <a:rPr lang="en-GB" dirty="0" err="1">
                <a:cs typeface="Times New Roman" pitchFamily="18" charset="0"/>
              </a:rPr>
              <a:t>dhe</a:t>
            </a:r>
            <a:r>
              <a:rPr lang="en-GB" dirty="0">
                <a:cs typeface="Times New Roman" pitchFamily="18" charset="0"/>
              </a:rPr>
              <a:t> </a:t>
            </a:r>
            <a:r>
              <a:rPr lang="en-GB" dirty="0" err="1">
                <a:cs typeface="Times New Roman" pitchFamily="18" charset="0"/>
              </a:rPr>
              <a:t>memorandumi</a:t>
            </a:r>
            <a:r>
              <a:rPr lang="en-GB" dirty="0">
                <a:cs typeface="Times New Roman" pitchFamily="18" charset="0"/>
              </a:rPr>
              <a:t> i </a:t>
            </a:r>
            <a:r>
              <a:rPr lang="en-GB" dirty="0" err="1">
                <a:cs typeface="Times New Roman" pitchFamily="18" charset="0"/>
              </a:rPr>
              <a:t>bashkëpunimit</a:t>
            </a:r>
            <a:r>
              <a:rPr lang="en-GB" dirty="0">
                <a:cs typeface="Times New Roman" pitchFamily="18" charset="0"/>
              </a:rPr>
              <a:t> </a:t>
            </a:r>
            <a:r>
              <a:rPr lang="en-GB" dirty="0" err="1">
                <a:cs typeface="Times New Roman" pitchFamily="18" charset="0"/>
              </a:rPr>
              <a:t>mbi</a:t>
            </a:r>
            <a:endParaRPr lang="en-GB" dirty="0">
              <a:cs typeface="Times New Roman" pitchFamily="18" charset="0"/>
            </a:endParaRPr>
          </a:p>
          <a:p>
            <a:pPr algn="just">
              <a:buNone/>
            </a:pPr>
            <a:r>
              <a:rPr lang="en-GB" dirty="0" err="1">
                <a:cs typeface="Times New Roman" pitchFamily="18" charset="0"/>
              </a:rPr>
              <a:t>realizimin</a:t>
            </a:r>
            <a:r>
              <a:rPr lang="en-GB" dirty="0">
                <a:cs typeface="Times New Roman" pitchFamily="18" charset="0"/>
              </a:rPr>
              <a:t> e </a:t>
            </a:r>
            <a:r>
              <a:rPr lang="en-GB" dirty="0" err="1">
                <a:cs typeface="Times New Roman" pitchFamily="18" charset="0"/>
              </a:rPr>
              <a:t>aktiviteteve</a:t>
            </a:r>
            <a:r>
              <a:rPr lang="en-GB" dirty="0">
                <a:cs typeface="Times New Roman" pitchFamily="18" charset="0"/>
              </a:rPr>
              <a:t> </a:t>
            </a:r>
            <a:r>
              <a:rPr lang="en-GB" dirty="0" err="1">
                <a:cs typeface="Times New Roman" pitchFamily="18" charset="0"/>
              </a:rPr>
              <a:t>të</a:t>
            </a:r>
            <a:r>
              <a:rPr lang="en-GB" dirty="0">
                <a:cs typeface="Times New Roman" pitchFamily="18" charset="0"/>
              </a:rPr>
              <a:t> </a:t>
            </a:r>
            <a:r>
              <a:rPr lang="en-GB" dirty="0" err="1">
                <a:cs typeface="Times New Roman" pitchFamily="18" charset="0"/>
              </a:rPr>
              <a:t>përbashkëta</a:t>
            </a:r>
            <a:r>
              <a:rPr lang="en-GB" dirty="0">
                <a:cs typeface="Times New Roman" pitchFamily="18" charset="0"/>
              </a:rPr>
              <a:t>, </a:t>
            </a:r>
            <a:r>
              <a:rPr lang="en-GB" dirty="0" err="1">
                <a:cs typeface="Times New Roman" pitchFamily="18" charset="0"/>
              </a:rPr>
              <a:t>ndërmjet</a:t>
            </a:r>
            <a:r>
              <a:rPr lang="en-GB" dirty="0">
                <a:cs typeface="Times New Roman" pitchFamily="18" charset="0"/>
              </a:rPr>
              <a:t> </a:t>
            </a:r>
            <a:r>
              <a:rPr lang="en-GB" dirty="0" err="1">
                <a:cs typeface="Times New Roman" pitchFamily="18" charset="0"/>
              </a:rPr>
              <a:t>institucioneve</a:t>
            </a:r>
            <a:r>
              <a:rPr lang="en-GB" dirty="0">
                <a:cs typeface="Times New Roman" pitchFamily="18" charset="0"/>
              </a:rPr>
              <a:t>:</a:t>
            </a:r>
          </a:p>
          <a:p>
            <a:pPr algn="just">
              <a:buNone/>
            </a:pPr>
            <a:r>
              <a:rPr lang="en-GB" dirty="0" err="1">
                <a:cs typeface="Times New Roman" pitchFamily="18" charset="0"/>
              </a:rPr>
              <a:t>Prefektura</a:t>
            </a:r>
            <a:r>
              <a:rPr lang="en-GB" dirty="0">
                <a:cs typeface="Times New Roman" pitchFamily="18" charset="0"/>
              </a:rPr>
              <a:t>, </a:t>
            </a:r>
            <a:r>
              <a:rPr lang="en-GB" dirty="0" err="1">
                <a:cs typeface="Times New Roman" pitchFamily="18" charset="0"/>
              </a:rPr>
              <a:t>AdZM</a:t>
            </a:r>
            <a:r>
              <a:rPr lang="en-GB" dirty="0">
                <a:cs typeface="Times New Roman" pitchFamily="18" charset="0"/>
              </a:rPr>
              <a:t> </a:t>
            </a:r>
            <a:r>
              <a:rPr lang="en-GB" dirty="0" err="1">
                <a:cs typeface="Times New Roman" pitchFamily="18" charset="0"/>
              </a:rPr>
              <a:t>Elbasan</a:t>
            </a:r>
            <a:r>
              <a:rPr lang="en-GB" dirty="0">
                <a:cs typeface="Times New Roman" pitchFamily="18" charset="0"/>
              </a:rPr>
              <a:t>, </a:t>
            </a:r>
            <a:r>
              <a:rPr lang="en-GB" dirty="0" err="1">
                <a:cs typeface="Times New Roman" pitchFamily="18" charset="0"/>
              </a:rPr>
              <a:t>Komisariati</a:t>
            </a:r>
            <a:r>
              <a:rPr lang="en-GB" dirty="0">
                <a:cs typeface="Times New Roman" pitchFamily="18" charset="0"/>
              </a:rPr>
              <a:t> i </a:t>
            </a:r>
            <a:r>
              <a:rPr lang="en-GB" dirty="0" err="1">
                <a:cs typeface="Times New Roman" pitchFamily="18" charset="0"/>
              </a:rPr>
              <a:t>Policisë</a:t>
            </a:r>
            <a:r>
              <a:rPr lang="en-GB" dirty="0">
                <a:cs typeface="Times New Roman" pitchFamily="18" charset="0"/>
              </a:rPr>
              <a:t> </a:t>
            </a:r>
            <a:r>
              <a:rPr lang="en-GB" dirty="0" err="1">
                <a:cs typeface="Times New Roman" pitchFamily="18" charset="0"/>
              </a:rPr>
              <a:t>Librazhd</a:t>
            </a:r>
            <a:r>
              <a:rPr lang="en-GB" dirty="0">
                <a:cs typeface="Times New Roman" pitchFamily="18" charset="0"/>
              </a:rPr>
              <a:t>, </a:t>
            </a:r>
            <a:r>
              <a:rPr lang="en-GB" dirty="0" err="1">
                <a:cs typeface="Times New Roman" pitchFamily="18" charset="0"/>
              </a:rPr>
              <a:t>Bashkia</a:t>
            </a:r>
            <a:endParaRPr lang="en-GB" dirty="0">
              <a:cs typeface="Times New Roman" pitchFamily="18" charset="0"/>
            </a:endParaRPr>
          </a:p>
          <a:p>
            <a:pPr algn="just">
              <a:buNone/>
            </a:pPr>
            <a:r>
              <a:rPr lang="en-GB" dirty="0" err="1">
                <a:cs typeface="Times New Roman" pitchFamily="18" charset="0"/>
              </a:rPr>
              <a:t>Librazhd</a:t>
            </a:r>
            <a:r>
              <a:rPr lang="en-GB" dirty="0">
                <a:cs typeface="Times New Roman" pitchFamily="18" charset="0"/>
              </a:rPr>
              <a:t>, </a:t>
            </a:r>
            <a:r>
              <a:rPr lang="en-GB" dirty="0" err="1">
                <a:cs typeface="Times New Roman" pitchFamily="18" charset="0"/>
              </a:rPr>
              <a:t>Bashkia</a:t>
            </a:r>
            <a:r>
              <a:rPr lang="en-GB" dirty="0">
                <a:cs typeface="Times New Roman" pitchFamily="18" charset="0"/>
              </a:rPr>
              <a:t> </a:t>
            </a:r>
            <a:r>
              <a:rPr lang="en-GB" dirty="0" err="1">
                <a:cs typeface="Times New Roman" pitchFamily="18" charset="0"/>
              </a:rPr>
              <a:t>Prrenjas</a:t>
            </a:r>
            <a:r>
              <a:rPr lang="en-GB" dirty="0">
                <a:cs typeface="Times New Roman" pitchFamily="18" charset="0"/>
              </a:rPr>
              <a:t>, </a:t>
            </a:r>
            <a:r>
              <a:rPr lang="en-GB" dirty="0" err="1">
                <a:cs typeface="Times New Roman" pitchFamily="18" charset="0"/>
              </a:rPr>
              <a:t>Bashkia</a:t>
            </a:r>
            <a:r>
              <a:rPr lang="en-GB" dirty="0">
                <a:cs typeface="Times New Roman" pitchFamily="18" charset="0"/>
              </a:rPr>
              <a:t> </a:t>
            </a:r>
            <a:r>
              <a:rPr lang="en-GB" dirty="0" err="1">
                <a:cs typeface="Times New Roman" pitchFamily="18" charset="0"/>
              </a:rPr>
              <a:t>Bulqizë</a:t>
            </a:r>
            <a:r>
              <a:rPr lang="en-GB" dirty="0">
                <a:cs typeface="Times New Roman" pitchFamily="18" charset="0"/>
              </a:rPr>
              <a:t>.</a:t>
            </a:r>
            <a:endParaRPr lang="en-GB" dirty="0" smtClean="0">
              <a:cs typeface="Times New Roman" pitchFamily="18" charset="0"/>
            </a:endParaRPr>
          </a:p>
          <a:p>
            <a:endParaRPr lang="en-GB" dirty="0" smtClean="0">
              <a:latin typeface="Times New Roman" pitchFamily="18" charset="0"/>
              <a:cs typeface="Times New Roman" pitchFamily="18" charset="0"/>
            </a:endParaRPr>
          </a:p>
          <a:p>
            <a:pPr marL="0" indent="0">
              <a:buNone/>
            </a:pPr>
            <a:endParaRPr lang="en-GB" dirty="0" smtClean="0">
              <a:latin typeface="Times New Roman" pitchFamily="18" charset="0"/>
              <a:cs typeface="Times New Roman" pitchFamily="18" charset="0"/>
            </a:endParaRPr>
          </a:p>
          <a:p>
            <a:pPr marL="0" indent="0">
              <a:buFont typeface="Arial" charset="0"/>
              <a:buNone/>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685800"/>
          </a:xfrm>
        </p:spPr>
        <p:style>
          <a:lnRef idx="3">
            <a:schemeClr val="lt1"/>
          </a:lnRef>
          <a:fillRef idx="1">
            <a:schemeClr val="accent1"/>
          </a:fillRef>
          <a:effectRef idx="1">
            <a:schemeClr val="accent1"/>
          </a:effectRef>
          <a:fontRef idx="minor">
            <a:schemeClr val="lt1"/>
          </a:fontRef>
        </p:style>
        <p:txBody>
          <a:bodyPr>
            <a:normAutofit/>
          </a:bodyPr>
          <a:lstStyle/>
          <a:p>
            <a:r>
              <a:rPr lang="en-US" sz="2400" b="1" dirty="0" err="1"/>
              <a:t>Problematika</a:t>
            </a:r>
            <a:r>
              <a:rPr lang="en-US" sz="2400" b="1" dirty="0"/>
              <a:t> </a:t>
            </a:r>
            <a:r>
              <a:rPr lang="en-US" sz="2400" b="1" dirty="0" err="1"/>
              <a:t>në</a:t>
            </a:r>
            <a:r>
              <a:rPr lang="en-US" sz="2400" b="1" dirty="0"/>
              <a:t> </a:t>
            </a:r>
            <a:r>
              <a:rPr lang="en-US" sz="2400" b="1" dirty="0" err="1"/>
              <a:t>fushën</a:t>
            </a:r>
            <a:r>
              <a:rPr lang="en-US" sz="2400" b="1" dirty="0"/>
              <a:t> e </a:t>
            </a:r>
            <a:r>
              <a:rPr lang="en-US" sz="2400" b="1" dirty="0" err="1"/>
              <a:t>bujqësisë</a:t>
            </a:r>
            <a:endParaRPr lang="en-US" sz="2400" b="1" dirty="0"/>
          </a:p>
        </p:txBody>
      </p:sp>
      <p:sp>
        <p:nvSpPr>
          <p:cNvPr id="3" name="Content Placeholder 2"/>
          <p:cNvSpPr>
            <a:spLocks noGrp="1"/>
          </p:cNvSpPr>
          <p:nvPr>
            <p:ph idx="1"/>
          </p:nvPr>
        </p:nvSpPr>
        <p:spPr>
          <a:xfrm>
            <a:off x="457200" y="762000"/>
            <a:ext cx="8305800" cy="5638800"/>
          </a:xfrm>
        </p:spPr>
        <p:style>
          <a:lnRef idx="3">
            <a:schemeClr val="lt1"/>
          </a:lnRef>
          <a:fillRef idx="1">
            <a:schemeClr val="accent1"/>
          </a:fillRef>
          <a:effectRef idx="1">
            <a:schemeClr val="accent1"/>
          </a:effectRef>
          <a:fontRef idx="minor">
            <a:schemeClr val="lt1"/>
          </a:fontRef>
        </p:style>
        <p:txBody>
          <a:bodyPr>
            <a:normAutofit fontScale="47500" lnSpcReduction="20000"/>
          </a:bodyPr>
          <a:lstStyle/>
          <a:p>
            <a:pPr marL="0" indent="0">
              <a:buNone/>
            </a:pPr>
            <a:endParaRPr lang="en-GB" dirty="0"/>
          </a:p>
          <a:p>
            <a:r>
              <a:rPr lang="sq-AL" sz="3400" dirty="0" smtClean="0"/>
              <a:t>Më </a:t>
            </a:r>
            <a:r>
              <a:rPr lang="sq-AL" sz="3400" dirty="0"/>
              <a:t>datë 12.10.2023 në Institucionin e Prefektit të Qarkut Elbasan, u zhvillua një takim i iniciuar nga Ministria e Bujqësisë dhe Zhvillimit Rural, ku u </a:t>
            </a:r>
            <a:r>
              <a:rPr lang="en-US" sz="3400" dirty="0" err="1"/>
              <a:t>diskutua</a:t>
            </a:r>
            <a:r>
              <a:rPr lang="en-US" sz="3400" dirty="0"/>
              <a:t> </a:t>
            </a:r>
            <a:r>
              <a:rPr lang="en-US" sz="3400" dirty="0" err="1"/>
              <a:t>lidhur</a:t>
            </a:r>
            <a:r>
              <a:rPr lang="en-US" sz="3400" dirty="0"/>
              <a:t> me </a:t>
            </a:r>
            <a:r>
              <a:rPr lang="en-US" sz="3400" dirty="0" err="1"/>
              <a:t>problematikat</a:t>
            </a:r>
            <a:r>
              <a:rPr lang="en-US" sz="3400" dirty="0"/>
              <a:t> e </a:t>
            </a:r>
            <a:r>
              <a:rPr lang="en-US" sz="3400" dirty="0" err="1"/>
              <a:t>bujqësisë</a:t>
            </a:r>
            <a:r>
              <a:rPr lang="en-US" sz="3400" dirty="0"/>
              <a:t>, </a:t>
            </a:r>
            <a:r>
              <a:rPr lang="en-US" sz="3400" dirty="0" err="1"/>
              <a:t>blegtorisë</a:t>
            </a:r>
            <a:r>
              <a:rPr lang="en-US" sz="3400" dirty="0"/>
              <a:t>, </a:t>
            </a:r>
            <a:r>
              <a:rPr lang="en-US" sz="3400" dirty="0" err="1"/>
              <a:t>sigurisë</a:t>
            </a:r>
            <a:r>
              <a:rPr lang="en-US" sz="3400" dirty="0"/>
              <a:t> </a:t>
            </a:r>
            <a:r>
              <a:rPr lang="en-US" sz="3400" dirty="0" err="1"/>
              <a:t>ushqimore</a:t>
            </a:r>
            <a:r>
              <a:rPr lang="en-US" sz="3400" dirty="0"/>
              <a:t> </a:t>
            </a:r>
            <a:r>
              <a:rPr lang="en-US" sz="3400" dirty="0" err="1"/>
              <a:t>dhe</a:t>
            </a:r>
            <a:r>
              <a:rPr lang="en-US" sz="3400" dirty="0"/>
              <a:t> </a:t>
            </a:r>
            <a:r>
              <a:rPr lang="en-US" sz="3400" dirty="0" err="1"/>
              <a:t>zhvillimit</a:t>
            </a:r>
            <a:r>
              <a:rPr lang="en-US" sz="3400" dirty="0"/>
              <a:t> rural </a:t>
            </a:r>
            <a:r>
              <a:rPr lang="en-US" sz="3400" dirty="0" err="1"/>
              <a:t>në</a:t>
            </a:r>
            <a:r>
              <a:rPr lang="en-US" sz="3400" dirty="0"/>
              <a:t> </a:t>
            </a:r>
            <a:r>
              <a:rPr lang="en-US" sz="3400" dirty="0" err="1"/>
              <a:t>qarkun</a:t>
            </a:r>
            <a:r>
              <a:rPr lang="en-US" sz="3400" dirty="0"/>
              <a:t> e </a:t>
            </a:r>
            <a:r>
              <a:rPr lang="en-US" sz="3400" dirty="0" err="1"/>
              <a:t>Elbasanit</a:t>
            </a:r>
            <a:r>
              <a:rPr lang="en-US" sz="3400" dirty="0"/>
              <a:t>. </a:t>
            </a:r>
            <a:r>
              <a:rPr lang="en-US" sz="3400" dirty="0" err="1"/>
              <a:t>Qëllimi</a:t>
            </a:r>
            <a:r>
              <a:rPr lang="en-US" sz="3400" dirty="0"/>
              <a:t> </a:t>
            </a:r>
            <a:r>
              <a:rPr lang="en-US" sz="3400" dirty="0" err="1"/>
              <a:t>kryesor</a:t>
            </a:r>
            <a:r>
              <a:rPr lang="en-US" sz="3400" dirty="0"/>
              <a:t> </a:t>
            </a:r>
            <a:r>
              <a:rPr lang="en-US" sz="3400" dirty="0" err="1"/>
              <a:t>i</a:t>
            </a:r>
            <a:r>
              <a:rPr lang="en-US" sz="3400" dirty="0"/>
              <a:t> </a:t>
            </a:r>
            <a:r>
              <a:rPr lang="en-US" sz="3400" dirty="0" err="1"/>
              <a:t>takimit</a:t>
            </a:r>
            <a:r>
              <a:rPr lang="en-US" sz="3400" dirty="0"/>
              <a:t> </a:t>
            </a:r>
            <a:r>
              <a:rPr lang="en-US" sz="3400" dirty="0" err="1"/>
              <a:t>ishte</a:t>
            </a:r>
            <a:r>
              <a:rPr lang="en-US" sz="3400" dirty="0"/>
              <a:t> </a:t>
            </a:r>
            <a:r>
              <a:rPr lang="en-US" sz="3400" dirty="0" err="1"/>
              <a:t>rritja</a:t>
            </a:r>
            <a:r>
              <a:rPr lang="en-US" sz="3400" dirty="0"/>
              <a:t> e </a:t>
            </a:r>
            <a:r>
              <a:rPr lang="en-US" sz="3400" dirty="0" err="1"/>
              <a:t>bashkëpunimit</a:t>
            </a:r>
            <a:r>
              <a:rPr lang="en-US" sz="3400" dirty="0"/>
              <a:t> midis </a:t>
            </a:r>
            <a:r>
              <a:rPr lang="en-US" sz="3400" dirty="0" err="1"/>
              <a:t>organeve</a:t>
            </a:r>
            <a:r>
              <a:rPr lang="en-US" sz="3400" dirty="0"/>
              <a:t> </a:t>
            </a:r>
            <a:r>
              <a:rPr lang="en-US" sz="3400" dirty="0" err="1"/>
              <a:t>të</a:t>
            </a:r>
            <a:r>
              <a:rPr lang="en-US" sz="3400" dirty="0"/>
              <a:t> </a:t>
            </a:r>
            <a:r>
              <a:rPr lang="en-US" sz="3400" dirty="0" err="1"/>
              <a:t>pushtetit</a:t>
            </a:r>
            <a:r>
              <a:rPr lang="en-US" sz="3400" dirty="0"/>
              <a:t> </a:t>
            </a:r>
            <a:r>
              <a:rPr lang="en-US" sz="3400" dirty="0" err="1"/>
              <a:t>qendror</a:t>
            </a:r>
            <a:r>
              <a:rPr lang="en-US" sz="3400" dirty="0"/>
              <a:t> </a:t>
            </a:r>
            <a:r>
              <a:rPr lang="en-US" sz="3400" dirty="0" err="1"/>
              <a:t>dhe</a:t>
            </a:r>
            <a:r>
              <a:rPr lang="en-US" sz="3400" dirty="0"/>
              <a:t> </a:t>
            </a:r>
            <a:r>
              <a:rPr lang="en-US" sz="3400" dirty="0" err="1"/>
              <a:t>organeve</a:t>
            </a:r>
            <a:r>
              <a:rPr lang="en-US" sz="3400" dirty="0"/>
              <a:t> </a:t>
            </a:r>
            <a:r>
              <a:rPr lang="en-US" sz="3400" dirty="0" err="1"/>
              <a:t>të</a:t>
            </a:r>
            <a:r>
              <a:rPr lang="en-US" sz="3400" dirty="0"/>
              <a:t> </a:t>
            </a:r>
            <a:r>
              <a:rPr lang="en-US" sz="3400" dirty="0" err="1"/>
              <a:t>vetqeverisjes</a:t>
            </a:r>
            <a:r>
              <a:rPr lang="en-US" sz="3400" dirty="0"/>
              <a:t> </a:t>
            </a:r>
            <a:r>
              <a:rPr lang="en-US" sz="3400" dirty="0" err="1"/>
              <a:t>vendore</a:t>
            </a:r>
            <a:r>
              <a:rPr lang="en-US" sz="3400" dirty="0"/>
              <a:t> </a:t>
            </a:r>
            <a:r>
              <a:rPr lang="en-US" sz="3400" dirty="0" err="1"/>
              <a:t>për</a:t>
            </a:r>
            <a:r>
              <a:rPr lang="en-US" sz="3400" dirty="0"/>
              <a:t> </a:t>
            </a:r>
            <a:r>
              <a:rPr lang="en-US" sz="3400" dirty="0" err="1"/>
              <a:t>sa</a:t>
            </a:r>
            <a:r>
              <a:rPr lang="en-US" sz="3400" dirty="0"/>
              <a:t> </a:t>
            </a:r>
            <a:r>
              <a:rPr lang="en-US" sz="3400" dirty="0" err="1"/>
              <a:t>i</a:t>
            </a:r>
            <a:r>
              <a:rPr lang="en-US" sz="3400" dirty="0"/>
              <a:t> </a:t>
            </a:r>
            <a:r>
              <a:rPr lang="en-US" sz="3400" dirty="0" err="1"/>
              <a:t>përket</a:t>
            </a:r>
            <a:r>
              <a:rPr lang="en-US" sz="3400" dirty="0"/>
              <a:t> </a:t>
            </a:r>
            <a:r>
              <a:rPr lang="en-US" sz="3400" dirty="0" err="1"/>
              <a:t>problematikave</a:t>
            </a:r>
            <a:r>
              <a:rPr lang="en-US" sz="3400" dirty="0"/>
              <a:t> </a:t>
            </a:r>
            <a:r>
              <a:rPr lang="en-US" sz="3400" dirty="0" err="1"/>
              <a:t>të</a:t>
            </a:r>
            <a:r>
              <a:rPr lang="en-US" sz="3400" dirty="0"/>
              <a:t> </a:t>
            </a:r>
            <a:r>
              <a:rPr lang="en-US" sz="3400" dirty="0" err="1"/>
              <a:t>bujqësisë</a:t>
            </a:r>
            <a:r>
              <a:rPr lang="en-US" sz="3400" dirty="0"/>
              <a:t> </a:t>
            </a:r>
            <a:r>
              <a:rPr lang="en-US" sz="3400" dirty="0" err="1"/>
              <a:t>dhe</a:t>
            </a:r>
            <a:r>
              <a:rPr lang="en-US" sz="3400" dirty="0"/>
              <a:t> </a:t>
            </a:r>
            <a:r>
              <a:rPr lang="en-US" sz="3400" dirty="0" err="1"/>
              <a:t>zhvillimit</a:t>
            </a:r>
            <a:r>
              <a:rPr lang="en-US" sz="3400" dirty="0"/>
              <a:t> rural. </a:t>
            </a:r>
            <a:r>
              <a:rPr lang="en-US" sz="3400" dirty="0" err="1"/>
              <a:t>Evidentimi</a:t>
            </a:r>
            <a:r>
              <a:rPr lang="en-US" sz="3400" dirty="0"/>
              <a:t> </a:t>
            </a:r>
            <a:r>
              <a:rPr lang="en-US" sz="3400" dirty="0" err="1"/>
              <a:t>i</a:t>
            </a:r>
            <a:r>
              <a:rPr lang="en-US" sz="3400" dirty="0"/>
              <a:t> </a:t>
            </a:r>
            <a:r>
              <a:rPr lang="en-US" sz="3400" dirty="0" err="1"/>
              <a:t>problematikave</a:t>
            </a:r>
            <a:r>
              <a:rPr lang="en-US" sz="3400" dirty="0"/>
              <a:t> </a:t>
            </a:r>
            <a:r>
              <a:rPr lang="en-US" sz="3400" dirty="0" err="1"/>
              <a:t>që</a:t>
            </a:r>
            <a:r>
              <a:rPr lang="en-US" sz="3400" dirty="0"/>
              <a:t> </a:t>
            </a:r>
            <a:r>
              <a:rPr lang="en-US" sz="3400" dirty="0" err="1"/>
              <a:t>hasin</a:t>
            </a:r>
            <a:r>
              <a:rPr lang="en-US" sz="3400" dirty="0"/>
              <a:t> </a:t>
            </a:r>
            <a:r>
              <a:rPr lang="en-US" sz="3400" dirty="0" err="1"/>
              <a:t>fermerët</a:t>
            </a:r>
            <a:r>
              <a:rPr lang="en-US" sz="3400" dirty="0"/>
              <a:t> </a:t>
            </a:r>
            <a:r>
              <a:rPr lang="en-US" sz="3400" dirty="0" err="1"/>
              <a:t>shqiptarë</a:t>
            </a:r>
            <a:r>
              <a:rPr lang="en-US" sz="3400" dirty="0"/>
              <a:t>, </a:t>
            </a:r>
            <a:r>
              <a:rPr lang="en-US" sz="3400" dirty="0" err="1"/>
              <a:t>mundësitë</a:t>
            </a:r>
            <a:r>
              <a:rPr lang="en-US" sz="3400" dirty="0"/>
              <a:t> </a:t>
            </a:r>
            <a:r>
              <a:rPr lang="en-US" sz="3400" dirty="0" err="1"/>
              <a:t>që</a:t>
            </a:r>
            <a:r>
              <a:rPr lang="en-US" sz="3400" dirty="0"/>
              <a:t> </a:t>
            </a:r>
            <a:r>
              <a:rPr lang="en-US" sz="3400" dirty="0" err="1"/>
              <a:t>kanë</a:t>
            </a:r>
            <a:r>
              <a:rPr lang="en-US" sz="3400" dirty="0"/>
              <a:t> </a:t>
            </a:r>
            <a:r>
              <a:rPr lang="en-US" sz="3400" dirty="0" err="1"/>
              <a:t>bashkitë</a:t>
            </a:r>
            <a:r>
              <a:rPr lang="en-US" sz="3400" dirty="0"/>
              <a:t> </a:t>
            </a:r>
            <a:r>
              <a:rPr lang="en-US" sz="3400" dirty="0" err="1"/>
              <a:t>për</a:t>
            </a:r>
            <a:r>
              <a:rPr lang="en-US" sz="3400" dirty="0"/>
              <a:t> </a:t>
            </a:r>
            <a:r>
              <a:rPr lang="en-US" sz="3400" dirty="0" err="1"/>
              <a:t>trajtimin</a:t>
            </a:r>
            <a:r>
              <a:rPr lang="en-US" sz="3400" dirty="0"/>
              <a:t> e </a:t>
            </a:r>
            <a:r>
              <a:rPr lang="en-US" sz="3400" dirty="0" err="1"/>
              <a:t>tyre</a:t>
            </a:r>
            <a:r>
              <a:rPr lang="en-US" sz="3400" dirty="0"/>
              <a:t> </a:t>
            </a:r>
            <a:r>
              <a:rPr lang="en-US" sz="3400" dirty="0" err="1"/>
              <a:t>dhe</a:t>
            </a:r>
            <a:r>
              <a:rPr lang="en-US" sz="3400" dirty="0"/>
              <a:t> </a:t>
            </a:r>
            <a:r>
              <a:rPr lang="en-US" sz="3400" dirty="0" err="1"/>
              <a:t>adresimi</a:t>
            </a:r>
            <a:r>
              <a:rPr lang="en-US" sz="3400" dirty="0"/>
              <a:t> </a:t>
            </a:r>
            <a:r>
              <a:rPr lang="en-US" sz="3400" dirty="0" err="1"/>
              <a:t>i</a:t>
            </a:r>
            <a:r>
              <a:rPr lang="en-US" sz="3400" dirty="0"/>
              <a:t> </a:t>
            </a:r>
            <a:r>
              <a:rPr lang="en-US" sz="3400" dirty="0" err="1"/>
              <a:t>këtyre</a:t>
            </a:r>
            <a:r>
              <a:rPr lang="en-US" sz="3400" dirty="0"/>
              <a:t> </a:t>
            </a:r>
            <a:r>
              <a:rPr lang="en-US" sz="3400" dirty="0" err="1"/>
              <a:t>problematikave</a:t>
            </a:r>
            <a:r>
              <a:rPr lang="en-US" sz="3400" dirty="0"/>
              <a:t> </a:t>
            </a:r>
            <a:r>
              <a:rPr lang="en-US" sz="3400" dirty="0" err="1"/>
              <a:t>në</a:t>
            </a:r>
            <a:r>
              <a:rPr lang="en-US" sz="3400" dirty="0"/>
              <a:t> </a:t>
            </a:r>
            <a:r>
              <a:rPr lang="en-US" sz="3400" dirty="0" err="1"/>
              <a:t>organet</a:t>
            </a:r>
            <a:r>
              <a:rPr lang="en-US" sz="3400" dirty="0"/>
              <a:t> </a:t>
            </a:r>
            <a:r>
              <a:rPr lang="en-US" sz="3400" dirty="0" err="1"/>
              <a:t>qendrore</a:t>
            </a:r>
            <a:r>
              <a:rPr lang="en-US" sz="3400" dirty="0"/>
              <a:t> </a:t>
            </a:r>
            <a:r>
              <a:rPr lang="en-US" sz="3400" dirty="0" err="1"/>
              <a:t>për</a:t>
            </a:r>
            <a:r>
              <a:rPr lang="en-US" sz="3400" dirty="0"/>
              <a:t> </a:t>
            </a:r>
            <a:r>
              <a:rPr lang="en-US" sz="3400" dirty="0" err="1"/>
              <a:t>përmirësimin</a:t>
            </a:r>
            <a:r>
              <a:rPr lang="en-US" sz="3400" dirty="0"/>
              <a:t> e </a:t>
            </a:r>
            <a:r>
              <a:rPr lang="en-US" sz="3400" dirty="0" err="1"/>
              <a:t>situatës</a:t>
            </a:r>
            <a:r>
              <a:rPr lang="en-US" sz="3400" dirty="0"/>
              <a:t>. </a:t>
            </a:r>
          </a:p>
          <a:p>
            <a:r>
              <a:rPr lang="en-US" sz="3400" dirty="0" err="1"/>
              <a:t>Rehabilitimi</a:t>
            </a:r>
            <a:r>
              <a:rPr lang="en-US" sz="3400" dirty="0"/>
              <a:t> </a:t>
            </a:r>
            <a:r>
              <a:rPr lang="en-US" sz="3400" dirty="0" err="1"/>
              <a:t>i</a:t>
            </a:r>
            <a:r>
              <a:rPr lang="en-US" sz="3400" dirty="0"/>
              <a:t> </a:t>
            </a:r>
            <a:r>
              <a:rPr lang="en-US" sz="3400" dirty="0" err="1"/>
              <a:t>disa</a:t>
            </a:r>
            <a:r>
              <a:rPr lang="en-US" sz="3400" dirty="0"/>
              <a:t> </a:t>
            </a:r>
            <a:r>
              <a:rPr lang="en-US" sz="3400" dirty="0" err="1"/>
              <a:t>rrugëve</a:t>
            </a:r>
            <a:r>
              <a:rPr lang="en-US" sz="3400" dirty="0"/>
              <a:t> </a:t>
            </a:r>
            <a:r>
              <a:rPr lang="en-US" sz="3400" dirty="0" err="1"/>
              <a:t>kryesore</a:t>
            </a:r>
            <a:r>
              <a:rPr lang="en-US" sz="3400" dirty="0"/>
              <a:t> </a:t>
            </a:r>
            <a:r>
              <a:rPr lang="en-US" sz="3400" dirty="0" err="1"/>
              <a:t>të</a:t>
            </a:r>
            <a:r>
              <a:rPr lang="en-US" sz="3400" dirty="0"/>
              <a:t> </a:t>
            </a:r>
            <a:r>
              <a:rPr lang="en-US" sz="3400" dirty="0" err="1"/>
              <a:t>fshatrave</a:t>
            </a:r>
            <a:r>
              <a:rPr lang="en-US" sz="3400" dirty="0"/>
              <a:t>.</a:t>
            </a:r>
            <a:endParaRPr lang="en-GB" sz="3400" dirty="0"/>
          </a:p>
          <a:p>
            <a:r>
              <a:rPr lang="en-US" sz="3400" dirty="0" err="1"/>
              <a:t>Rehabilitimi</a:t>
            </a:r>
            <a:r>
              <a:rPr lang="en-US" sz="3400" dirty="0"/>
              <a:t> </a:t>
            </a:r>
            <a:r>
              <a:rPr lang="en-US" sz="3400" dirty="0" err="1"/>
              <a:t>i</a:t>
            </a:r>
            <a:r>
              <a:rPr lang="en-US" sz="3400" dirty="0"/>
              <a:t> </a:t>
            </a:r>
            <a:r>
              <a:rPr lang="en-US" sz="3400" dirty="0" err="1"/>
              <a:t>disa</a:t>
            </a:r>
            <a:r>
              <a:rPr lang="en-US" sz="3400" dirty="0"/>
              <a:t> </a:t>
            </a:r>
            <a:r>
              <a:rPr lang="en-US" sz="3400" dirty="0" err="1"/>
              <a:t>rrugëve</a:t>
            </a:r>
            <a:r>
              <a:rPr lang="en-US" sz="3400" dirty="0"/>
              <a:t> </a:t>
            </a:r>
            <a:r>
              <a:rPr lang="en-US" sz="3400" dirty="0" err="1"/>
              <a:t>në</a:t>
            </a:r>
            <a:r>
              <a:rPr lang="en-US" sz="3400" dirty="0"/>
              <a:t> </a:t>
            </a:r>
            <a:r>
              <a:rPr lang="en-US" sz="3400" dirty="0" err="1"/>
              <a:t>parcelat</a:t>
            </a:r>
            <a:r>
              <a:rPr lang="en-US" sz="3400" dirty="0"/>
              <a:t> e </a:t>
            </a:r>
            <a:r>
              <a:rPr lang="en-US" sz="3400" dirty="0" err="1"/>
              <a:t>tokave</a:t>
            </a:r>
            <a:r>
              <a:rPr lang="en-US" sz="3400" dirty="0"/>
              <a:t> </a:t>
            </a:r>
            <a:r>
              <a:rPr lang="en-US" sz="3400" dirty="0" err="1"/>
              <a:t>bujqësore</a:t>
            </a:r>
            <a:r>
              <a:rPr lang="en-US" sz="3400" dirty="0"/>
              <a:t>.</a:t>
            </a:r>
            <a:endParaRPr lang="en-GB" sz="3400" dirty="0"/>
          </a:p>
          <a:p>
            <a:r>
              <a:rPr lang="en-US" sz="3400" dirty="0" err="1"/>
              <a:t>Rehabilitimi</a:t>
            </a:r>
            <a:r>
              <a:rPr lang="en-US" sz="3400" dirty="0"/>
              <a:t> </a:t>
            </a:r>
            <a:r>
              <a:rPr lang="en-US" sz="3400" dirty="0" err="1"/>
              <a:t>dhe</a:t>
            </a:r>
            <a:r>
              <a:rPr lang="en-US" sz="3400" dirty="0"/>
              <a:t> </a:t>
            </a:r>
            <a:r>
              <a:rPr lang="en-US" sz="3400" dirty="0" err="1"/>
              <a:t>vënia</a:t>
            </a:r>
            <a:r>
              <a:rPr lang="en-US" sz="3400" dirty="0"/>
              <a:t> </a:t>
            </a:r>
            <a:r>
              <a:rPr lang="en-US" sz="3400" dirty="0" err="1"/>
              <a:t>në</a:t>
            </a:r>
            <a:r>
              <a:rPr lang="en-US" sz="3400" dirty="0"/>
              <a:t> </a:t>
            </a:r>
            <a:r>
              <a:rPr lang="en-US" sz="3400" dirty="0" err="1"/>
              <a:t>funksion</a:t>
            </a:r>
            <a:r>
              <a:rPr lang="en-US" sz="3400" dirty="0"/>
              <a:t> e </a:t>
            </a:r>
            <a:r>
              <a:rPr lang="en-US" sz="3400" dirty="0" err="1"/>
              <a:t>skemave</a:t>
            </a:r>
            <a:r>
              <a:rPr lang="en-US" sz="3400" dirty="0"/>
              <a:t> </a:t>
            </a:r>
            <a:r>
              <a:rPr lang="en-US" sz="3400" dirty="0" err="1"/>
              <a:t>ujitëse</a:t>
            </a:r>
            <a:r>
              <a:rPr lang="en-US" sz="3400" dirty="0"/>
              <a:t> </a:t>
            </a:r>
            <a:r>
              <a:rPr lang="en-US" sz="3400" dirty="0" err="1"/>
              <a:t>dhe</a:t>
            </a:r>
            <a:r>
              <a:rPr lang="en-US" sz="3400" dirty="0"/>
              <a:t> </a:t>
            </a:r>
            <a:r>
              <a:rPr lang="en-US" sz="3400" dirty="0" err="1"/>
              <a:t>mbajtja</a:t>
            </a:r>
            <a:r>
              <a:rPr lang="en-US" sz="3400" dirty="0"/>
              <a:t> </a:t>
            </a:r>
            <a:r>
              <a:rPr lang="en-US" sz="3400" dirty="0" err="1"/>
              <a:t>në</a:t>
            </a:r>
            <a:r>
              <a:rPr lang="en-US" sz="3400" dirty="0"/>
              <a:t> </a:t>
            </a:r>
            <a:r>
              <a:rPr lang="en-US" sz="3400" dirty="0" err="1"/>
              <a:t>gatishmëri</a:t>
            </a:r>
            <a:r>
              <a:rPr lang="en-US" sz="3400" dirty="0"/>
              <a:t> e </a:t>
            </a:r>
            <a:r>
              <a:rPr lang="en-US" sz="3400" dirty="0" err="1"/>
              <a:t>kanaleve</a:t>
            </a:r>
            <a:r>
              <a:rPr lang="en-US" sz="3400" dirty="0"/>
              <a:t> </a:t>
            </a:r>
            <a:r>
              <a:rPr lang="en-US" sz="3400" dirty="0" err="1"/>
              <a:t>kullues</a:t>
            </a:r>
            <a:r>
              <a:rPr lang="en-US" sz="3400" dirty="0"/>
              <a:t> </a:t>
            </a:r>
            <a:r>
              <a:rPr lang="en-US" sz="3400" dirty="0" err="1"/>
              <a:t>në</a:t>
            </a:r>
            <a:r>
              <a:rPr lang="en-US" sz="3400" dirty="0"/>
              <a:t> </a:t>
            </a:r>
            <a:r>
              <a:rPr lang="en-US" sz="3400" dirty="0" err="1"/>
              <a:t>funksion</a:t>
            </a:r>
            <a:r>
              <a:rPr lang="en-US" sz="3400" dirty="0"/>
              <a:t> </a:t>
            </a:r>
            <a:r>
              <a:rPr lang="en-US" sz="3400" dirty="0" err="1"/>
              <a:t>të</a:t>
            </a:r>
            <a:r>
              <a:rPr lang="en-US" sz="3400" dirty="0"/>
              <a:t> </a:t>
            </a:r>
            <a:r>
              <a:rPr lang="en-US" sz="3400" dirty="0" err="1"/>
              <a:t>mbrojtjes</a:t>
            </a:r>
            <a:r>
              <a:rPr lang="en-US" sz="3400" dirty="0"/>
              <a:t> </a:t>
            </a:r>
            <a:r>
              <a:rPr lang="en-US" sz="3400" dirty="0" err="1"/>
              <a:t>së</a:t>
            </a:r>
            <a:r>
              <a:rPr lang="en-US" sz="3400" dirty="0"/>
              <a:t> </a:t>
            </a:r>
            <a:r>
              <a:rPr lang="en-US" sz="3400" dirty="0" err="1"/>
              <a:t>tokës</a:t>
            </a:r>
            <a:r>
              <a:rPr lang="en-US" sz="3400" dirty="0"/>
              <a:t> </a:t>
            </a:r>
            <a:r>
              <a:rPr lang="en-US" sz="3400" dirty="0" err="1"/>
              <a:t>bujqësore</a:t>
            </a:r>
            <a:r>
              <a:rPr lang="en-US" sz="3400" dirty="0"/>
              <a:t>. </a:t>
            </a:r>
            <a:r>
              <a:rPr lang="en-US" sz="3400" dirty="0" err="1"/>
              <a:t>Bashkitë</a:t>
            </a:r>
            <a:r>
              <a:rPr lang="en-US" sz="3400" dirty="0"/>
              <a:t> </a:t>
            </a:r>
            <a:r>
              <a:rPr lang="en-US" sz="3400" dirty="0" err="1"/>
              <a:t>nuk</a:t>
            </a:r>
            <a:r>
              <a:rPr lang="en-US" sz="3400" dirty="0"/>
              <a:t> </a:t>
            </a:r>
            <a:r>
              <a:rPr lang="en-US" sz="3400" dirty="0" err="1"/>
              <a:t>disponojnë</a:t>
            </a:r>
            <a:r>
              <a:rPr lang="en-US" sz="3400" dirty="0"/>
              <a:t> </a:t>
            </a:r>
            <a:r>
              <a:rPr lang="en-US" sz="3400" dirty="0" err="1"/>
              <a:t>fondet</a:t>
            </a:r>
            <a:r>
              <a:rPr lang="en-US" sz="3400" dirty="0"/>
              <a:t> e </a:t>
            </a:r>
            <a:r>
              <a:rPr lang="en-US" sz="3400" dirty="0" err="1"/>
              <a:t>mjaftueshme</a:t>
            </a:r>
            <a:r>
              <a:rPr lang="en-US" sz="3400" dirty="0"/>
              <a:t> </a:t>
            </a:r>
            <a:r>
              <a:rPr lang="en-US" sz="3400" dirty="0" err="1"/>
              <a:t>për</a:t>
            </a:r>
            <a:r>
              <a:rPr lang="en-US" sz="3400" dirty="0"/>
              <a:t> </a:t>
            </a:r>
            <a:r>
              <a:rPr lang="en-US" sz="3400" dirty="0" err="1"/>
              <a:t>investime</a:t>
            </a:r>
            <a:r>
              <a:rPr lang="en-US" sz="3400" dirty="0"/>
              <a:t> </a:t>
            </a:r>
            <a:r>
              <a:rPr lang="en-US" sz="3400" dirty="0" err="1"/>
              <a:t>në</a:t>
            </a:r>
            <a:r>
              <a:rPr lang="en-US" sz="3400" dirty="0"/>
              <a:t> </a:t>
            </a:r>
            <a:r>
              <a:rPr lang="en-US" sz="3400" dirty="0" err="1"/>
              <a:t>këto</a:t>
            </a:r>
            <a:r>
              <a:rPr lang="en-US" sz="3400" dirty="0"/>
              <a:t> </a:t>
            </a:r>
            <a:r>
              <a:rPr lang="en-US" sz="3400" dirty="0" err="1"/>
              <a:t>skema</a:t>
            </a:r>
            <a:r>
              <a:rPr lang="en-US" sz="3400" dirty="0"/>
              <a:t> </a:t>
            </a:r>
            <a:r>
              <a:rPr lang="en-US" sz="3400" dirty="0" err="1"/>
              <a:t>ujitëse</a:t>
            </a:r>
            <a:r>
              <a:rPr lang="en-US" sz="3400" dirty="0"/>
              <a:t> e </a:t>
            </a:r>
            <a:r>
              <a:rPr lang="en-US" sz="3400" dirty="0" err="1"/>
              <a:t>kulluese</a:t>
            </a:r>
            <a:r>
              <a:rPr lang="en-US" sz="3400" dirty="0"/>
              <a:t> </a:t>
            </a:r>
            <a:r>
              <a:rPr lang="en-US" sz="3400" dirty="0" err="1"/>
              <a:t>dhe</a:t>
            </a:r>
            <a:r>
              <a:rPr lang="en-US" sz="3400" dirty="0"/>
              <a:t> </a:t>
            </a:r>
            <a:r>
              <a:rPr lang="en-US" sz="3400" dirty="0" err="1"/>
              <a:t>këto</a:t>
            </a:r>
            <a:r>
              <a:rPr lang="en-US" sz="3400" dirty="0"/>
              <a:t> </a:t>
            </a:r>
            <a:r>
              <a:rPr lang="en-US" sz="3400" dirty="0" err="1"/>
              <a:t>problematika</a:t>
            </a:r>
            <a:r>
              <a:rPr lang="en-US" sz="3400" dirty="0"/>
              <a:t> </a:t>
            </a:r>
            <a:r>
              <a:rPr lang="en-US" sz="3400" dirty="0" err="1"/>
              <a:t>iu</a:t>
            </a:r>
            <a:r>
              <a:rPr lang="en-US" sz="3400" dirty="0"/>
              <a:t> </a:t>
            </a:r>
            <a:r>
              <a:rPr lang="en-US" sz="3400" dirty="0" err="1"/>
              <a:t>adresuan</a:t>
            </a:r>
            <a:r>
              <a:rPr lang="en-US" sz="3400" dirty="0"/>
              <a:t> </a:t>
            </a:r>
            <a:r>
              <a:rPr lang="en-US" sz="3400" dirty="0" err="1"/>
              <a:t>Ministrisë</a:t>
            </a:r>
            <a:r>
              <a:rPr lang="en-US" sz="3400" dirty="0"/>
              <a:t> </a:t>
            </a:r>
            <a:r>
              <a:rPr lang="en-US" sz="3400" dirty="0" err="1"/>
              <a:t>së</a:t>
            </a:r>
            <a:r>
              <a:rPr lang="en-US" sz="3400" dirty="0"/>
              <a:t> </a:t>
            </a:r>
            <a:r>
              <a:rPr lang="en-US" sz="3400" dirty="0" err="1"/>
              <a:t>Bujqësisë</a:t>
            </a:r>
            <a:r>
              <a:rPr lang="en-US" sz="3400" dirty="0"/>
              <a:t>.</a:t>
            </a:r>
            <a:endParaRPr lang="en-GB" sz="3400" dirty="0"/>
          </a:p>
          <a:p>
            <a:pPr marL="0" indent="0">
              <a:buNone/>
            </a:pPr>
            <a:r>
              <a:rPr lang="en-US" sz="3400" dirty="0" err="1"/>
              <a:t>Mos</a:t>
            </a:r>
            <a:r>
              <a:rPr lang="en-US" sz="3400" dirty="0"/>
              <a:t> </a:t>
            </a:r>
            <a:r>
              <a:rPr lang="en-US" sz="3400" dirty="0" err="1"/>
              <a:t>realizimi</a:t>
            </a:r>
            <a:r>
              <a:rPr lang="en-US" sz="3400" dirty="0"/>
              <a:t> </a:t>
            </a:r>
            <a:r>
              <a:rPr lang="en-US" sz="3400" dirty="0" err="1"/>
              <a:t>i</a:t>
            </a:r>
            <a:r>
              <a:rPr lang="en-US" sz="3400" dirty="0"/>
              <a:t> </a:t>
            </a:r>
            <a:r>
              <a:rPr lang="en-US" sz="3400" dirty="0" err="1"/>
              <a:t>azhornimit</a:t>
            </a:r>
            <a:r>
              <a:rPr lang="en-US" sz="3400" dirty="0"/>
              <a:t> apo </a:t>
            </a:r>
            <a:r>
              <a:rPr lang="en-US" sz="3400" dirty="0" err="1"/>
              <a:t>regjistrimit</a:t>
            </a:r>
            <a:r>
              <a:rPr lang="en-US" sz="3400" dirty="0"/>
              <a:t> </a:t>
            </a:r>
            <a:r>
              <a:rPr lang="en-US" sz="3400" dirty="0" err="1"/>
              <a:t>të</a:t>
            </a:r>
            <a:r>
              <a:rPr lang="en-US" sz="3400" dirty="0"/>
              <a:t> </a:t>
            </a:r>
            <a:r>
              <a:rPr lang="en-US" sz="3400" dirty="0" err="1"/>
              <a:t>pronave</a:t>
            </a:r>
            <a:r>
              <a:rPr lang="en-US" sz="3400" dirty="0"/>
              <a:t> </a:t>
            </a:r>
            <a:r>
              <a:rPr lang="en-US" sz="3400" dirty="0" err="1"/>
              <a:t>të</a:t>
            </a:r>
            <a:r>
              <a:rPr lang="en-US" sz="3400" dirty="0"/>
              <a:t> </a:t>
            </a:r>
            <a:r>
              <a:rPr lang="en-US" sz="3400" dirty="0" err="1"/>
              <a:t>fermerëve</a:t>
            </a:r>
            <a:r>
              <a:rPr lang="en-US" sz="3400" dirty="0"/>
              <a:t> </a:t>
            </a:r>
            <a:r>
              <a:rPr lang="en-US" sz="3400" dirty="0" err="1"/>
              <a:t>i</a:t>
            </a:r>
            <a:r>
              <a:rPr lang="en-US" sz="3400" dirty="0"/>
              <a:t> </a:t>
            </a:r>
            <a:r>
              <a:rPr lang="en-US" sz="3400" dirty="0" err="1"/>
              <a:t>pengon</a:t>
            </a:r>
            <a:r>
              <a:rPr lang="en-US" sz="3400" dirty="0"/>
              <a:t> </a:t>
            </a:r>
            <a:r>
              <a:rPr lang="en-US" sz="3400" dirty="0" err="1"/>
              <a:t>ata</a:t>
            </a:r>
            <a:r>
              <a:rPr lang="en-US" sz="3400" dirty="0"/>
              <a:t> </a:t>
            </a:r>
            <a:r>
              <a:rPr lang="en-US" sz="3400" dirty="0" err="1"/>
              <a:t>në</a:t>
            </a:r>
            <a:r>
              <a:rPr lang="en-US" sz="3400" dirty="0"/>
              <a:t>:</a:t>
            </a:r>
            <a:endParaRPr lang="en-GB" sz="3400" dirty="0"/>
          </a:p>
          <a:p>
            <a:pPr lvl="0"/>
            <a:r>
              <a:rPr lang="en-US" sz="3400" dirty="0" err="1"/>
              <a:t>Ndarjen</a:t>
            </a:r>
            <a:r>
              <a:rPr lang="en-US" sz="3400" dirty="0"/>
              <a:t> e </a:t>
            </a:r>
            <a:r>
              <a:rPr lang="en-US" sz="3400" dirty="0" err="1"/>
              <a:t>kufinjve</a:t>
            </a:r>
            <a:r>
              <a:rPr lang="en-US" sz="3400" dirty="0"/>
              <a:t> </a:t>
            </a:r>
            <a:r>
              <a:rPr lang="en-US" sz="3400" dirty="0" err="1"/>
              <a:t>të</a:t>
            </a:r>
            <a:r>
              <a:rPr lang="en-US" sz="3400" dirty="0"/>
              <a:t> </a:t>
            </a:r>
            <a:r>
              <a:rPr lang="en-US" sz="3400" dirty="0" err="1"/>
              <a:t>pronave</a:t>
            </a:r>
            <a:r>
              <a:rPr lang="en-US" sz="3400" dirty="0"/>
              <a:t> </a:t>
            </a:r>
            <a:r>
              <a:rPr lang="en-US" sz="3400" dirty="0" err="1"/>
              <a:t>te</a:t>
            </a:r>
            <a:r>
              <a:rPr lang="en-US" sz="3400" dirty="0"/>
              <a:t> </a:t>
            </a:r>
            <a:r>
              <a:rPr lang="en-US" sz="3400" dirty="0" err="1"/>
              <a:t>tyre</a:t>
            </a:r>
            <a:r>
              <a:rPr lang="en-US" sz="3400" dirty="0"/>
              <a:t>,</a:t>
            </a:r>
            <a:endParaRPr lang="en-GB" sz="3400" dirty="0"/>
          </a:p>
          <a:p>
            <a:pPr lvl="0"/>
            <a:r>
              <a:rPr lang="en-US" sz="3400" dirty="0" err="1"/>
              <a:t>Vënien</a:t>
            </a:r>
            <a:r>
              <a:rPr lang="en-US" sz="3400" dirty="0"/>
              <a:t> e </a:t>
            </a:r>
            <a:r>
              <a:rPr lang="en-US" sz="3400" dirty="0" err="1"/>
              <a:t>këtyre</a:t>
            </a:r>
            <a:r>
              <a:rPr lang="en-US" sz="3400" dirty="0"/>
              <a:t> </a:t>
            </a:r>
            <a:r>
              <a:rPr lang="en-US" sz="3400" dirty="0" err="1"/>
              <a:t>pronave</a:t>
            </a:r>
            <a:r>
              <a:rPr lang="en-US" sz="3400" dirty="0"/>
              <a:t> </a:t>
            </a:r>
            <a:r>
              <a:rPr lang="en-US" sz="3400" dirty="0" err="1"/>
              <a:t>kolateral</a:t>
            </a:r>
            <a:r>
              <a:rPr lang="en-US" sz="3400" dirty="0"/>
              <a:t> </a:t>
            </a:r>
            <a:r>
              <a:rPr lang="en-US" sz="3400" dirty="0" err="1"/>
              <a:t>për</a:t>
            </a:r>
            <a:r>
              <a:rPr lang="en-US" sz="3400" dirty="0"/>
              <a:t> </a:t>
            </a:r>
            <a:r>
              <a:rPr lang="en-US" sz="3400" dirty="0" err="1"/>
              <a:t>të</a:t>
            </a:r>
            <a:r>
              <a:rPr lang="en-US" sz="3400" dirty="0"/>
              <a:t> </a:t>
            </a:r>
            <a:r>
              <a:rPr lang="en-US" sz="3400" dirty="0" err="1"/>
              <a:t>marrë</a:t>
            </a:r>
            <a:r>
              <a:rPr lang="en-US" sz="3400" dirty="0"/>
              <a:t> </a:t>
            </a:r>
            <a:r>
              <a:rPr lang="en-US" sz="3400" dirty="0" err="1"/>
              <a:t>kredi</a:t>
            </a:r>
            <a:r>
              <a:rPr lang="en-US" sz="3400" dirty="0"/>
              <a:t> </a:t>
            </a:r>
            <a:r>
              <a:rPr lang="en-US" sz="3400" dirty="0" err="1"/>
              <a:t>në</a:t>
            </a:r>
            <a:r>
              <a:rPr lang="en-US" sz="3400" dirty="0"/>
              <a:t> </a:t>
            </a:r>
            <a:r>
              <a:rPr lang="en-US" sz="3400" dirty="0" err="1"/>
              <a:t>banka</a:t>
            </a:r>
            <a:r>
              <a:rPr lang="en-US" sz="3400" dirty="0"/>
              <a:t>,</a:t>
            </a:r>
            <a:endParaRPr lang="en-GB" sz="3400" dirty="0"/>
          </a:p>
          <a:p>
            <a:pPr lvl="0"/>
            <a:r>
              <a:rPr lang="en-US" sz="3400" dirty="0" err="1"/>
              <a:t>Aplikimin</a:t>
            </a:r>
            <a:r>
              <a:rPr lang="en-US" sz="3400" dirty="0"/>
              <a:t> e </a:t>
            </a:r>
            <a:r>
              <a:rPr lang="en-US" sz="3400" dirty="0" err="1"/>
              <a:t>tyre</a:t>
            </a:r>
            <a:r>
              <a:rPr lang="en-US" sz="3400" dirty="0"/>
              <a:t> </a:t>
            </a:r>
            <a:r>
              <a:rPr lang="en-US" sz="3400" dirty="0" err="1"/>
              <a:t>për</a:t>
            </a:r>
            <a:r>
              <a:rPr lang="en-US" sz="3400" dirty="0"/>
              <a:t> </a:t>
            </a:r>
            <a:r>
              <a:rPr lang="en-US" sz="3400" dirty="0" err="1"/>
              <a:t>subvencione</a:t>
            </a:r>
            <a:r>
              <a:rPr lang="en-US" sz="3400" dirty="0"/>
              <a:t> </a:t>
            </a:r>
            <a:r>
              <a:rPr lang="en-US" sz="3400" dirty="0" err="1"/>
              <a:t>të</a:t>
            </a:r>
            <a:r>
              <a:rPr lang="en-US" sz="3400" dirty="0"/>
              <a:t> </a:t>
            </a:r>
            <a:r>
              <a:rPr lang="en-US" sz="3400" dirty="0" err="1"/>
              <a:t>ndryshme</a:t>
            </a:r>
            <a:r>
              <a:rPr lang="en-US" sz="3400" dirty="0"/>
              <a:t>,</a:t>
            </a:r>
            <a:endParaRPr lang="en-GB" sz="3400" dirty="0"/>
          </a:p>
          <a:p>
            <a:pPr lvl="0"/>
            <a:r>
              <a:rPr lang="en-US" sz="3400" dirty="0" err="1"/>
              <a:t>Shitjen</a:t>
            </a:r>
            <a:r>
              <a:rPr lang="en-US" sz="3400" dirty="0"/>
              <a:t> </a:t>
            </a:r>
            <a:r>
              <a:rPr lang="en-US" sz="3400" dirty="0" err="1"/>
              <a:t>ose</a:t>
            </a:r>
            <a:r>
              <a:rPr lang="en-US" sz="3400" dirty="0"/>
              <a:t> </a:t>
            </a:r>
            <a:r>
              <a:rPr lang="en-US" sz="3400" dirty="0" err="1"/>
              <a:t>blerjen</a:t>
            </a:r>
            <a:r>
              <a:rPr lang="en-US" sz="3400" dirty="0"/>
              <a:t> e </a:t>
            </a:r>
            <a:r>
              <a:rPr lang="en-US" sz="3400" dirty="0" err="1"/>
              <a:t>tyre</a:t>
            </a:r>
            <a:r>
              <a:rPr lang="en-US" sz="3400" dirty="0"/>
              <a:t>, </a:t>
            </a:r>
            <a:r>
              <a:rPr lang="en-US" sz="3400" dirty="0" err="1"/>
              <a:t>etj</a:t>
            </a:r>
            <a:r>
              <a:rPr lang="en-US" sz="3400" dirty="0"/>
              <a:t>.</a:t>
            </a:r>
            <a:endParaRPr lang="en-GB" sz="3400" dirty="0"/>
          </a:p>
          <a:p>
            <a:pPr marL="0" indent="0" algn="just">
              <a:buClr>
                <a:schemeClr val="accent1">
                  <a:lumMod val="75000"/>
                </a:schemeClr>
              </a:buClr>
              <a:defRPr/>
            </a:pPr>
            <a:endParaRPr lang="en-GB" sz="3400" dirty="0"/>
          </a:p>
          <a:p>
            <a:r>
              <a:rPr lang="en-US" sz="3400" dirty="0" err="1"/>
              <a:t>Ngritja</a:t>
            </a:r>
            <a:r>
              <a:rPr lang="en-US" sz="3400" dirty="0"/>
              <a:t> e </a:t>
            </a:r>
            <a:r>
              <a:rPr lang="en-US" sz="3400" dirty="0" err="1"/>
              <a:t>tregjeve</a:t>
            </a:r>
            <a:r>
              <a:rPr lang="en-US" sz="3400" dirty="0"/>
              <a:t> </a:t>
            </a:r>
            <a:r>
              <a:rPr lang="en-US" sz="3400" dirty="0" err="1"/>
              <a:t>agro-ushqimore</a:t>
            </a:r>
            <a:r>
              <a:rPr lang="en-US" sz="3400" dirty="0"/>
              <a:t> </a:t>
            </a:r>
          </a:p>
          <a:p>
            <a:r>
              <a:rPr lang="en-US" sz="3400" dirty="0" err="1"/>
              <a:t>Mungesa</a:t>
            </a:r>
            <a:r>
              <a:rPr lang="en-US" sz="3400" dirty="0"/>
              <a:t> e </a:t>
            </a:r>
            <a:r>
              <a:rPr lang="en-US" sz="3400" dirty="0" err="1"/>
              <a:t>një</a:t>
            </a:r>
            <a:r>
              <a:rPr lang="en-US" sz="3400" dirty="0"/>
              <a:t> </a:t>
            </a:r>
            <a:r>
              <a:rPr lang="en-US" sz="3400" dirty="0" err="1"/>
              <a:t>laboratori</a:t>
            </a:r>
            <a:r>
              <a:rPr lang="en-US" sz="3400" dirty="0"/>
              <a:t> </a:t>
            </a:r>
            <a:r>
              <a:rPr lang="en-US" sz="3400" dirty="0" err="1"/>
              <a:t>në</a:t>
            </a:r>
            <a:r>
              <a:rPr lang="en-US" sz="3400" dirty="0"/>
              <a:t> </a:t>
            </a:r>
            <a:r>
              <a:rPr lang="en-US" sz="3400" dirty="0" err="1"/>
              <a:t>qarkun</a:t>
            </a:r>
            <a:r>
              <a:rPr lang="en-US" sz="3400" dirty="0"/>
              <a:t> Elbasan</a:t>
            </a:r>
          </a:p>
          <a:p>
            <a:r>
              <a:rPr lang="en-US" sz="3400" dirty="0" err="1"/>
              <a:t>Nevoja</a:t>
            </a:r>
            <a:r>
              <a:rPr lang="en-US" sz="3400" dirty="0"/>
              <a:t> </a:t>
            </a:r>
            <a:r>
              <a:rPr lang="en-US" sz="3400" dirty="0" err="1"/>
              <a:t>për</a:t>
            </a:r>
            <a:r>
              <a:rPr lang="en-US" sz="3400" dirty="0"/>
              <a:t> </a:t>
            </a:r>
            <a:r>
              <a:rPr lang="en-US" sz="3400" dirty="0" err="1"/>
              <a:t>rritjen</a:t>
            </a:r>
            <a:r>
              <a:rPr lang="en-US" sz="3400" dirty="0"/>
              <a:t> e </a:t>
            </a:r>
            <a:r>
              <a:rPr lang="en-US" sz="3400" dirty="0" err="1"/>
              <a:t>cilësisë</a:t>
            </a:r>
            <a:r>
              <a:rPr lang="en-US" sz="3400" dirty="0"/>
              <a:t> </a:t>
            </a:r>
            <a:r>
              <a:rPr lang="en-US" sz="3400" dirty="0" err="1"/>
              <a:t>së</a:t>
            </a:r>
            <a:r>
              <a:rPr lang="en-US" sz="3400" dirty="0"/>
              <a:t> </a:t>
            </a:r>
            <a:r>
              <a:rPr lang="en-US" sz="3400" dirty="0" err="1"/>
              <a:t>vajit</a:t>
            </a:r>
            <a:r>
              <a:rPr lang="en-US" sz="3400" dirty="0"/>
              <a:t> </a:t>
            </a:r>
            <a:r>
              <a:rPr lang="en-US" sz="3400" dirty="0" err="1"/>
              <a:t>të</a:t>
            </a:r>
            <a:r>
              <a:rPr lang="en-US" sz="3400" dirty="0"/>
              <a:t> </a:t>
            </a:r>
            <a:r>
              <a:rPr lang="en-US" sz="3400" dirty="0" err="1"/>
              <a:t>ullirit</a:t>
            </a:r>
            <a:endParaRPr lang="en-US" dirty="0"/>
          </a:p>
        </p:txBody>
      </p:sp>
    </p:spTree>
    <p:extLst>
      <p:ext uri="{BB962C8B-B14F-4D97-AF65-F5344CB8AC3E}">
        <p14:creationId xmlns:p14="http://schemas.microsoft.com/office/powerpoint/2010/main" val="35077491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style>
          <a:lnRef idx="3">
            <a:schemeClr val="lt1"/>
          </a:lnRef>
          <a:fillRef idx="1">
            <a:schemeClr val="accent1"/>
          </a:fillRef>
          <a:effectRef idx="1">
            <a:schemeClr val="accent1"/>
          </a:effectRef>
          <a:fontRef idx="minor">
            <a:schemeClr val="lt1"/>
          </a:fontRef>
        </p:style>
        <p:txBody>
          <a:bodyPr>
            <a:normAutofit/>
          </a:bodyPr>
          <a:lstStyle/>
          <a:p>
            <a:pPr lvl="0"/>
            <a:r>
              <a:rPr lang="sq-AL" sz="2800" b="1" dirty="0"/>
              <a:t>Koordinimi me njësitë e vetqeverisjes vendore në kuadër të task-forcës për përdorimin e qeseve plastike</a:t>
            </a:r>
            <a:endParaRPr lang="en-GB" sz="2800" dirty="0"/>
          </a:p>
        </p:txBody>
      </p:sp>
      <p:sp>
        <p:nvSpPr>
          <p:cNvPr id="5" name="Content Placeholder 4">
            <a:extLst>
              <a:ext uri="{FF2B5EF4-FFF2-40B4-BE49-F238E27FC236}">
                <a16:creationId xmlns="" xmlns:a16="http://schemas.microsoft.com/office/drawing/2014/main" id="{C54D3107-13BB-4661-83D9-008C4461272A}"/>
              </a:ext>
            </a:extLst>
          </p:cNvPr>
          <p:cNvSpPr>
            <a:spLocks noGrp="1"/>
          </p:cNvSpPr>
          <p:nvPr>
            <p:ph idx="1"/>
          </p:nvPr>
        </p:nvSpPr>
        <p:spPr/>
        <p:txBody>
          <a:bodyPr>
            <a:normAutofit fontScale="92500" lnSpcReduction="10000"/>
          </a:bodyPr>
          <a:lstStyle/>
          <a:p>
            <a:r>
              <a:rPr lang="de-DE" sz="2000" dirty="0"/>
              <a:t>Në zbatim të </a:t>
            </a:r>
            <a:r>
              <a:rPr lang="sq-AL" sz="2000" dirty="0"/>
              <a:t>Urdhrit të Kryeministrit nr.190 datë 15.11.2022 “Për përbërjen, mënyrën e organizimit dhe funksionimit të Task-Forcës për ndalimin e përdorimit, hedhjes në treg, prodhimit, importimit apo futjes në territorin e Republikës së Shqipërisë të qeseve plastike mbajtëse, si dhe qeseve plastike të Oxo-Degradueshme dhe Oxo-Biodegradueshme”, në bazë të korrespondencave që kemi me Ministrisë së Turizmit dhe Mjedisit</a:t>
            </a:r>
            <a:r>
              <a:rPr lang="en-GB" sz="2000" dirty="0"/>
              <a:t> </a:t>
            </a:r>
            <a:r>
              <a:rPr lang="sq-AL" sz="2000" dirty="0"/>
              <a:t>na është kërkuar koordinimi me njësitë e qeverisjes vendore të qarkut për problematika të konstatuara nga Task-Forca</a:t>
            </a:r>
            <a:r>
              <a:rPr lang="en-GB" sz="2000" dirty="0"/>
              <a:t>.</a:t>
            </a:r>
          </a:p>
          <a:p>
            <a:r>
              <a:rPr lang="sq-AL" sz="2000" dirty="0"/>
              <a:t>Me shkresën tonë nr.954/1 prot. datë 23.08.2023 i jemi drejtuar bashkive të qarkut duke i kërkuar monitorimin e tregjeve agro-ushqimore</a:t>
            </a:r>
            <a:r>
              <a:rPr lang="en-GB" sz="2000" dirty="0"/>
              <a:t>.</a:t>
            </a:r>
          </a:p>
          <a:p>
            <a:r>
              <a:rPr lang="en-GB" sz="2000" dirty="0"/>
              <a:t>N</a:t>
            </a:r>
            <a:r>
              <a:rPr lang="sq-AL" sz="2000" dirty="0"/>
              <a:t>ga ana e tyre janë bërë kontrolle të vazhdueshme në tregje, subjekte tregtare dhe ambulantë. Janë këshilluar këto subjekte që gjatë ushtrimin të aktivitetit të tyre të përdorin vetëm qese të lejuara nga legjislacioni në fuqi. Gjatë kontrolleve të kryera është vënë re </a:t>
            </a:r>
            <a:r>
              <a:rPr lang="en-GB" sz="2000" dirty="0"/>
              <a:t>n</a:t>
            </a:r>
            <a:r>
              <a:rPr lang="sq-AL" sz="2000" dirty="0"/>
              <a:t>ë </a:t>
            </a:r>
            <a:r>
              <a:rPr lang="en-GB" sz="2000" dirty="0" err="1"/>
              <a:t>përgjithësi</a:t>
            </a:r>
            <a:r>
              <a:rPr lang="sq-AL" sz="2000" dirty="0"/>
              <a:t> subjektet dhe tregtarët ambulantë tregtonin dhe përdornin qese të Oxo-Degradueshme dhe Oxo-Biodegradueshme.</a:t>
            </a:r>
            <a:endParaRPr lang="en-GB" sz="2000" dirty="0"/>
          </a:p>
          <a:p>
            <a:endParaRPr lang="en-GB" sz="1800" dirty="0"/>
          </a:p>
        </p:txBody>
      </p:sp>
    </p:spTree>
    <p:extLst>
      <p:ext uri="{BB962C8B-B14F-4D97-AF65-F5344CB8AC3E}">
        <p14:creationId xmlns:p14="http://schemas.microsoft.com/office/powerpoint/2010/main" val="4091600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a:t>VERIFIKIMI I GENPLANEVE</a:t>
            </a:r>
          </a:p>
        </p:txBody>
      </p:sp>
      <p:sp>
        <p:nvSpPr>
          <p:cNvPr id="5" name="TextBox 4"/>
          <p:cNvSpPr txBox="1"/>
          <p:nvPr/>
        </p:nvSpPr>
        <p:spPr>
          <a:xfrm>
            <a:off x="304800" y="1371600"/>
            <a:ext cx="8534400" cy="532453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r>
              <a:rPr lang="en-US" sz="2400" dirty="0" err="1">
                <a:solidFill>
                  <a:schemeClr val="tx1"/>
                </a:solidFill>
                <a:cs typeface="Times New Roman" panose="02020603050405020304" pitchFamily="18" charset="0"/>
              </a:rPr>
              <a:t>Në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zbatim</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të</a:t>
            </a:r>
            <a:r>
              <a:rPr lang="en-US" sz="2400" dirty="0">
                <a:solidFill>
                  <a:schemeClr val="tx1"/>
                </a:solidFill>
                <a:cs typeface="Times New Roman" panose="02020603050405020304" pitchFamily="18" charset="0"/>
              </a:rPr>
              <a:t> </a:t>
            </a:r>
            <a:r>
              <a:rPr lang="sq-AL" sz="2400" dirty="0">
                <a:solidFill>
                  <a:schemeClr val="tx1"/>
                </a:solidFill>
                <a:cs typeface="Times New Roman" panose="02020603050405020304" pitchFamily="18" charset="0"/>
              </a:rPr>
              <a:t>VKM Nr.926, datë 29.12.2014 “</a:t>
            </a:r>
            <a:r>
              <a:rPr lang="en-US" sz="2400" dirty="0">
                <a:solidFill>
                  <a:schemeClr val="tx1"/>
                </a:solidFill>
                <a:cs typeface="Times New Roman" panose="02020603050405020304" pitchFamily="18" charset="0"/>
              </a:rPr>
              <a:t>P</a:t>
            </a:r>
            <a:r>
              <a:rPr lang="sq-AL" sz="2400" dirty="0">
                <a:solidFill>
                  <a:schemeClr val="tx1"/>
                </a:solidFill>
                <a:cs typeface="Times New Roman" panose="02020603050405020304" pitchFamily="18" charset="0"/>
              </a:rPr>
              <a:t>ër kriteret e vlerësimit të pronës shtetërore, që privatizohet apo transformohet, dhe procedurën e shitjes</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n</a:t>
            </a:r>
            <a:r>
              <a:rPr lang="en-US" sz="2400" dirty="0" err="1">
                <a:solidFill>
                  <a:schemeClr val="tx1"/>
                </a:solidFill>
              </a:rPr>
              <a:t>ga</a:t>
            </a:r>
            <a:r>
              <a:rPr lang="sq-AL" sz="2400" dirty="0">
                <a:solidFill>
                  <a:schemeClr val="tx1"/>
                </a:solidFill>
              </a:rPr>
              <a:t> </a:t>
            </a:r>
            <a:r>
              <a:rPr lang="en-US" sz="2400" dirty="0">
                <a:solidFill>
                  <a:schemeClr val="tx1"/>
                </a:solidFill>
              </a:rPr>
              <a:t>SZHU </a:t>
            </a:r>
            <a:r>
              <a:rPr lang="en-US" sz="2400" dirty="0" err="1">
                <a:solidFill>
                  <a:schemeClr val="tx1"/>
                </a:solidFill>
              </a:rPr>
              <a:t>në</a:t>
            </a:r>
            <a:r>
              <a:rPr lang="en-US" sz="2400" dirty="0">
                <a:solidFill>
                  <a:schemeClr val="tx1"/>
                </a:solidFill>
              </a:rPr>
              <a:t> </a:t>
            </a:r>
            <a:r>
              <a:rPr lang="en-US" sz="2400" dirty="0" err="1">
                <a:solidFill>
                  <a:schemeClr val="tx1"/>
                </a:solidFill>
              </a:rPr>
              <a:t>bashkëpunim</a:t>
            </a:r>
            <a:r>
              <a:rPr lang="en-US" sz="2400" dirty="0">
                <a:solidFill>
                  <a:schemeClr val="tx1"/>
                </a:solidFill>
              </a:rPr>
              <a:t> me </a:t>
            </a:r>
            <a:r>
              <a:rPr lang="en-US" sz="2400" dirty="0" err="1">
                <a:solidFill>
                  <a:schemeClr val="tx1"/>
                </a:solidFill>
              </a:rPr>
              <a:t>Degën</a:t>
            </a:r>
            <a:r>
              <a:rPr lang="en-US" sz="2400" dirty="0">
                <a:solidFill>
                  <a:schemeClr val="tx1"/>
                </a:solidFill>
              </a:rPr>
              <a:t> e </a:t>
            </a:r>
            <a:r>
              <a:rPr lang="en-US" sz="2400" dirty="0" err="1">
                <a:solidFill>
                  <a:schemeClr val="tx1"/>
                </a:solidFill>
              </a:rPr>
              <a:t>Shoqërive</a:t>
            </a:r>
            <a:r>
              <a:rPr lang="en-US" sz="2400" dirty="0">
                <a:solidFill>
                  <a:schemeClr val="tx1"/>
                </a:solidFill>
              </a:rPr>
              <a:t> </a:t>
            </a:r>
            <a:r>
              <a:rPr lang="en-US" sz="2400" dirty="0" err="1">
                <a:solidFill>
                  <a:schemeClr val="tx1"/>
                </a:solidFill>
              </a:rPr>
              <a:t>Publike</a:t>
            </a:r>
            <a:r>
              <a:rPr lang="en-US" sz="2400" dirty="0">
                <a:solidFill>
                  <a:schemeClr val="tx1"/>
                </a:solidFill>
              </a:rPr>
              <a:t> </a:t>
            </a:r>
            <a:r>
              <a:rPr lang="en-US" sz="2400" dirty="0" err="1">
                <a:solidFill>
                  <a:schemeClr val="tx1"/>
                </a:solidFill>
                <a:cs typeface="Times New Roman" panose="02020603050405020304" pitchFamily="18" charset="0"/>
              </a:rPr>
              <a:t>gjatë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vitit</a:t>
            </a:r>
            <a:r>
              <a:rPr lang="en-US" sz="2400" dirty="0">
                <a:solidFill>
                  <a:schemeClr val="tx1"/>
                </a:solidFill>
                <a:cs typeface="Times New Roman" panose="02020603050405020304" pitchFamily="18" charset="0"/>
              </a:rPr>
              <a:t> 2023 </a:t>
            </a:r>
            <a:r>
              <a:rPr lang="en-US" sz="2400" dirty="0" err="1">
                <a:solidFill>
                  <a:schemeClr val="tx1"/>
                </a:solidFill>
                <a:cs typeface="Times New Roman" panose="02020603050405020304" pitchFamily="18" charset="0"/>
              </a:rPr>
              <a:t>janë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kryer</a:t>
            </a:r>
            <a:r>
              <a:rPr lang="en-US" sz="2400" dirty="0">
                <a:solidFill>
                  <a:schemeClr val="tx1"/>
                </a:solidFill>
                <a:cs typeface="Times New Roman" panose="02020603050405020304" pitchFamily="18" charset="0"/>
              </a:rPr>
              <a:t> 12 </a:t>
            </a:r>
            <a:r>
              <a:rPr lang="en-US" sz="2400" dirty="0" err="1">
                <a:solidFill>
                  <a:schemeClr val="tx1"/>
                </a:solidFill>
                <a:cs typeface="Times New Roman" panose="02020603050405020304" pitchFamily="18" charset="0"/>
              </a:rPr>
              <a:t>verifikime</a:t>
            </a:r>
            <a:r>
              <a:rPr lang="en-US" sz="2400" b="1"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për</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konfirmim</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genplanesh</a:t>
            </a:r>
            <a:r>
              <a:rPr lang="en-US" sz="2400" dirty="0">
                <a:solidFill>
                  <a:schemeClr val="tx1"/>
                </a:solidFill>
                <a:cs typeface="Times New Roman" panose="02020603050405020304" pitchFamily="18" charset="0"/>
              </a:rPr>
              <a:t>.</a:t>
            </a:r>
          </a:p>
          <a:p>
            <a:pPr algn="just"/>
            <a:r>
              <a:rPr lang="en-US" sz="2400" dirty="0" err="1">
                <a:solidFill>
                  <a:schemeClr val="tx1"/>
                </a:solidFill>
                <a:cs typeface="Times New Roman" panose="02020603050405020304" pitchFamily="18" charset="0"/>
              </a:rPr>
              <a:t>Krahasuar</a:t>
            </a:r>
            <a:r>
              <a:rPr lang="en-US" sz="2400" dirty="0">
                <a:solidFill>
                  <a:schemeClr val="tx1"/>
                </a:solidFill>
                <a:cs typeface="Times New Roman" panose="02020603050405020304" pitchFamily="18" charset="0"/>
              </a:rPr>
              <a:t> me </a:t>
            </a:r>
            <a:r>
              <a:rPr lang="en-US" sz="2400" dirty="0" err="1">
                <a:solidFill>
                  <a:schemeClr val="tx1"/>
                </a:solidFill>
                <a:cs typeface="Times New Roman" panose="02020603050405020304" pitchFamily="18" charset="0"/>
              </a:rPr>
              <a:t>vitin</a:t>
            </a:r>
            <a:r>
              <a:rPr lang="en-US" sz="2400" dirty="0">
                <a:solidFill>
                  <a:schemeClr val="tx1"/>
                </a:solidFill>
                <a:cs typeface="Times New Roman" panose="02020603050405020304" pitchFamily="18" charset="0"/>
              </a:rPr>
              <a:t> 2022 (6 </a:t>
            </a:r>
            <a:r>
              <a:rPr lang="en-US" sz="2400" dirty="0" err="1">
                <a:solidFill>
                  <a:schemeClr val="tx1"/>
                </a:solidFill>
                <a:cs typeface="Times New Roman" panose="02020603050405020304" pitchFamily="18" charset="0"/>
              </a:rPr>
              <a:t>verifikime</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genplanesh</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janë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kryer</a:t>
            </a:r>
            <a:r>
              <a:rPr lang="en-US" sz="2400" dirty="0">
                <a:solidFill>
                  <a:schemeClr val="tx1"/>
                </a:solidFill>
                <a:cs typeface="Times New Roman" panose="02020603050405020304" pitchFamily="18" charset="0"/>
              </a:rPr>
              <a:t> 6 </a:t>
            </a:r>
            <a:r>
              <a:rPr lang="en-US" sz="2400" dirty="0" err="1">
                <a:solidFill>
                  <a:schemeClr val="tx1"/>
                </a:solidFill>
                <a:cs typeface="Times New Roman" panose="02020603050405020304" pitchFamily="18" charset="0"/>
              </a:rPr>
              <a:t>verifikime</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më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shumë</a:t>
            </a:r>
            <a:r>
              <a:rPr lang="en-US" sz="2400" dirty="0">
                <a:solidFill>
                  <a:schemeClr val="tx1"/>
                </a:solidFill>
                <a:cs typeface="Times New Roman" panose="02020603050405020304" pitchFamily="18" charset="0"/>
              </a:rPr>
              <a:t>.</a:t>
            </a:r>
          </a:p>
          <a:p>
            <a:pPr algn="just"/>
            <a:r>
              <a:rPr lang="en-US" sz="2400" dirty="0" err="1">
                <a:solidFill>
                  <a:schemeClr val="tx1"/>
                </a:solidFill>
                <a:cs typeface="Times New Roman" panose="02020603050405020304" pitchFamily="18" charset="0"/>
              </a:rPr>
              <a:t>Kryesisht</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kanë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qenë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objekte</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që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ndodhen</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në</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zonën</a:t>
            </a:r>
            <a:r>
              <a:rPr lang="en-US" sz="2400" dirty="0">
                <a:solidFill>
                  <a:schemeClr val="tx1"/>
                </a:solidFill>
                <a:cs typeface="Times New Roman" panose="02020603050405020304" pitchFamily="18" charset="0"/>
              </a:rPr>
              <a:t> e </a:t>
            </a:r>
            <a:r>
              <a:rPr lang="en-US" sz="2400" dirty="0" err="1">
                <a:solidFill>
                  <a:schemeClr val="tx1"/>
                </a:solidFill>
                <a:cs typeface="Times New Roman" panose="02020603050405020304" pitchFamily="18" charset="0"/>
              </a:rPr>
              <a:t>ish-kombinatit</a:t>
            </a:r>
            <a:r>
              <a:rPr lang="en-US" sz="2400" dirty="0">
                <a:solidFill>
                  <a:schemeClr val="tx1"/>
                </a:solidFill>
                <a:cs typeface="Times New Roman" panose="02020603050405020304" pitchFamily="18" charset="0"/>
              </a:rPr>
              <a:t> </a:t>
            </a:r>
            <a:r>
              <a:rPr lang="en-US" sz="2400" dirty="0" err="1">
                <a:solidFill>
                  <a:schemeClr val="tx1"/>
                </a:solidFill>
                <a:cs typeface="Times New Roman" panose="02020603050405020304" pitchFamily="18" charset="0"/>
              </a:rPr>
              <a:t>metalurgjik</a:t>
            </a:r>
            <a:r>
              <a:rPr lang="en-US" sz="2400" dirty="0">
                <a:solidFill>
                  <a:schemeClr val="tx1"/>
                </a:solidFill>
                <a:cs typeface="Times New Roman" panose="02020603050405020304" pitchFamily="18" charset="0"/>
              </a:rPr>
              <a:t>.</a:t>
            </a:r>
          </a:p>
          <a:p>
            <a:pPr algn="just"/>
            <a:r>
              <a:rPr lang="en-US" sz="2400" dirty="0">
                <a:solidFill>
                  <a:schemeClr val="tx1"/>
                </a:solidFill>
              </a:rPr>
              <a:t> </a:t>
            </a:r>
          </a:p>
          <a:p>
            <a:pPr algn="ctr"/>
            <a:r>
              <a:rPr lang="en-US" sz="2800" dirty="0">
                <a:solidFill>
                  <a:schemeClr val="tx1"/>
                </a:solidFill>
                <a:cs typeface="Times New Roman" panose="02020603050405020304" pitchFamily="18" charset="0"/>
              </a:rPr>
              <a:t> </a:t>
            </a:r>
          </a:p>
          <a:p>
            <a:pPr algn="just"/>
            <a:endParaRPr lang="en-US" sz="2400" dirty="0">
              <a:solidFill>
                <a:schemeClr val="tx1"/>
              </a:solidFill>
              <a:cs typeface="Times New Roman" panose="02020603050405020304" pitchFamily="18" charset="0"/>
            </a:endParaRPr>
          </a:p>
          <a:p>
            <a:pPr algn="just"/>
            <a:endParaRPr lang="en-US" sz="2400" dirty="0">
              <a:cs typeface="Times New Roman" panose="02020603050405020304" pitchFamily="18" charset="0"/>
            </a:endParaRPr>
          </a:p>
          <a:p>
            <a:pPr algn="just"/>
            <a:endParaRPr lang="en-US" sz="2400" dirty="0"/>
          </a:p>
        </p:txBody>
      </p:sp>
    </p:spTree>
    <p:extLst>
      <p:ext uri="{BB962C8B-B14F-4D97-AF65-F5344CB8AC3E}">
        <p14:creationId xmlns:p14="http://schemas.microsoft.com/office/powerpoint/2010/main" val="8705350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sq-AL" sz="2800" b="1" dirty="0" smtClean="0"/>
              <a:t>SHËRBIMI I GJENDJES CIVILE</a:t>
            </a:r>
            <a:endParaRPr lang="en-US" sz="2800" b="1" dirty="0"/>
          </a:p>
        </p:txBody>
      </p:sp>
      <p:sp>
        <p:nvSpPr>
          <p:cNvPr id="3" name="Content Placeholder 2"/>
          <p:cNvSpPr>
            <a:spLocks noGrp="1"/>
          </p:cNvSpPr>
          <p:nvPr>
            <p:ph idx="1"/>
          </p:nvPr>
        </p:nvSpPr>
        <p:spPr>
          <a:xfrm>
            <a:off x="0" y="1447800"/>
            <a:ext cx="9144000" cy="5410200"/>
          </a:xfrm>
        </p:spPr>
        <p:style>
          <a:lnRef idx="3">
            <a:schemeClr val="lt1"/>
          </a:lnRef>
          <a:fillRef idx="1">
            <a:schemeClr val="accent1"/>
          </a:fillRef>
          <a:effectRef idx="1">
            <a:schemeClr val="accent1"/>
          </a:effectRef>
          <a:fontRef idx="minor">
            <a:schemeClr val="lt1"/>
          </a:fontRef>
        </p:style>
        <p:txBody>
          <a:bodyPr>
            <a:normAutofit fontScale="92500" lnSpcReduction="20000"/>
          </a:bodyPr>
          <a:lstStyle/>
          <a:p>
            <a:r>
              <a:rPr lang="en-US" dirty="0" err="1" smtClean="0"/>
              <a:t>N</a:t>
            </a:r>
            <a:r>
              <a:rPr lang="en-US" dirty="0" err="1">
                <a:cs typeface="Times New Roman" pitchFamily="18" charset="0"/>
              </a:rPr>
              <a:t>ë</a:t>
            </a:r>
            <a:r>
              <a:rPr lang="en-US" dirty="0" smtClean="0"/>
              <a:t> </a:t>
            </a:r>
            <a:r>
              <a:rPr lang="en-US" dirty="0" err="1" smtClean="0"/>
              <a:t>kuadrin</a:t>
            </a:r>
            <a:r>
              <a:rPr lang="en-US" dirty="0" smtClean="0"/>
              <a:t> e </a:t>
            </a:r>
            <a:r>
              <a:rPr lang="en-US" dirty="0" err="1" smtClean="0"/>
              <a:t>reformes</a:t>
            </a:r>
            <a:r>
              <a:rPr lang="en-US" dirty="0" smtClean="0"/>
              <a:t> </a:t>
            </a:r>
            <a:r>
              <a:rPr lang="en-US" dirty="0" err="1" smtClean="0"/>
              <a:t>s</a:t>
            </a:r>
            <a:r>
              <a:rPr lang="en-US" dirty="0" err="1">
                <a:cs typeface="Times New Roman" pitchFamily="18" charset="0"/>
              </a:rPr>
              <a:t>ë</a:t>
            </a:r>
            <a:r>
              <a:rPr lang="en-US" dirty="0" smtClean="0"/>
              <a:t> </a:t>
            </a:r>
            <a:r>
              <a:rPr lang="en-US" dirty="0" err="1" smtClean="0"/>
              <a:t>Qeveris</a:t>
            </a:r>
            <a:r>
              <a:rPr lang="en-US" dirty="0" err="1" smtClean="0">
                <a:cs typeface="Times New Roman" pitchFamily="18" charset="0"/>
              </a:rPr>
              <a:t>ë</a:t>
            </a:r>
            <a:r>
              <a:rPr lang="en-US" dirty="0" smtClean="0">
                <a:cs typeface="Times New Roman" pitchFamily="18" charset="0"/>
              </a:rPr>
              <a:t> </a:t>
            </a:r>
            <a:r>
              <a:rPr lang="en-US" dirty="0" err="1" smtClean="0"/>
              <a:t>Shqiptare</a:t>
            </a:r>
            <a:r>
              <a:rPr lang="en-US" dirty="0" smtClean="0"/>
              <a:t> </a:t>
            </a:r>
            <a:r>
              <a:rPr lang="en-US" dirty="0" err="1" smtClean="0"/>
              <a:t>p</a:t>
            </a:r>
            <a:r>
              <a:rPr lang="en-US" dirty="0" err="1">
                <a:cs typeface="Times New Roman" pitchFamily="18" charset="0"/>
              </a:rPr>
              <a:t>ë</a:t>
            </a:r>
            <a:r>
              <a:rPr lang="en-US" dirty="0" err="1" smtClean="0"/>
              <a:t>r</a:t>
            </a:r>
            <a:r>
              <a:rPr lang="en-US" dirty="0" smtClean="0"/>
              <a:t> </a:t>
            </a:r>
            <a:r>
              <a:rPr lang="en-US" dirty="0" err="1" smtClean="0"/>
              <a:t>ofrimin</a:t>
            </a:r>
            <a:r>
              <a:rPr lang="en-US" dirty="0" smtClean="0"/>
              <a:t>  e </a:t>
            </a:r>
            <a:r>
              <a:rPr lang="en-US" dirty="0" err="1" smtClean="0"/>
              <a:t>sh</a:t>
            </a:r>
            <a:r>
              <a:rPr lang="en-US" dirty="0" err="1">
                <a:cs typeface="Times New Roman" pitchFamily="18" charset="0"/>
              </a:rPr>
              <a:t>ë</a:t>
            </a:r>
            <a:r>
              <a:rPr lang="en-US" dirty="0" err="1" smtClean="0"/>
              <a:t>rbimeve</a:t>
            </a:r>
            <a:r>
              <a:rPr lang="en-US" dirty="0" smtClean="0"/>
              <a:t>  ONLINE , ka </a:t>
            </a:r>
            <a:r>
              <a:rPr lang="en-US" dirty="0" err="1" smtClean="0"/>
              <a:t>ekzistuar</a:t>
            </a:r>
            <a:r>
              <a:rPr lang="en-US" dirty="0" smtClean="0"/>
              <a:t> </a:t>
            </a:r>
            <a:r>
              <a:rPr lang="en-US" dirty="0" err="1" smtClean="0"/>
              <a:t>nj</a:t>
            </a:r>
            <a:r>
              <a:rPr lang="en-US" dirty="0" err="1" smtClean="0">
                <a:cs typeface="Times New Roman" pitchFamily="18" charset="0"/>
              </a:rPr>
              <a:t>ë</a:t>
            </a:r>
            <a:r>
              <a:rPr lang="en-US" dirty="0" smtClean="0">
                <a:cs typeface="Times New Roman" pitchFamily="18" charset="0"/>
              </a:rPr>
              <a:t> </a:t>
            </a:r>
            <a:r>
              <a:rPr lang="en-US" dirty="0" err="1" smtClean="0"/>
              <a:t>bashk</a:t>
            </a:r>
            <a:r>
              <a:rPr lang="en-US" dirty="0" err="1">
                <a:cs typeface="Times New Roman" pitchFamily="18" charset="0"/>
              </a:rPr>
              <a:t>ë</a:t>
            </a:r>
            <a:r>
              <a:rPr lang="en-US" dirty="0" err="1" smtClean="0"/>
              <a:t>punim</a:t>
            </a:r>
            <a:r>
              <a:rPr lang="en-US" dirty="0" smtClean="0"/>
              <a:t> i </a:t>
            </a:r>
            <a:r>
              <a:rPr lang="en-US" dirty="0" err="1" smtClean="0"/>
              <a:t>ngusht</a:t>
            </a:r>
            <a:r>
              <a:rPr lang="en-US" dirty="0" err="1" smtClean="0">
                <a:cs typeface="Times New Roman" pitchFamily="18" charset="0"/>
              </a:rPr>
              <a:t>ë</a:t>
            </a:r>
            <a:r>
              <a:rPr lang="en-US" dirty="0" smtClean="0">
                <a:cs typeface="Times New Roman" pitchFamily="18" charset="0"/>
              </a:rPr>
              <a:t> </a:t>
            </a:r>
            <a:r>
              <a:rPr lang="en-US" dirty="0" err="1" smtClean="0"/>
              <a:t>mes</a:t>
            </a:r>
            <a:r>
              <a:rPr lang="en-US" dirty="0" smtClean="0"/>
              <a:t> </a:t>
            </a:r>
            <a:r>
              <a:rPr lang="en-US" dirty="0" err="1" smtClean="0"/>
              <a:t>Drejtoris</a:t>
            </a:r>
            <a:r>
              <a:rPr lang="en-US" dirty="0" err="1" smtClean="0">
                <a:cs typeface="Times New Roman" pitchFamily="18" charset="0"/>
              </a:rPr>
              <a:t>ë</a:t>
            </a:r>
            <a:r>
              <a:rPr lang="en-US" dirty="0" smtClean="0"/>
              <a:t> </a:t>
            </a:r>
            <a:r>
              <a:rPr lang="en-US" dirty="0" err="1" smtClean="0"/>
              <a:t>Qendrore</a:t>
            </a:r>
            <a:r>
              <a:rPr lang="en-US" dirty="0" smtClean="0"/>
              <a:t> </a:t>
            </a:r>
            <a:r>
              <a:rPr lang="en-US" dirty="0" err="1" smtClean="0"/>
              <a:t>t</a:t>
            </a:r>
            <a:r>
              <a:rPr lang="en-US" dirty="0" err="1">
                <a:cs typeface="Times New Roman" pitchFamily="18" charset="0"/>
              </a:rPr>
              <a:t>ë</a:t>
            </a:r>
            <a:r>
              <a:rPr lang="en-US" dirty="0" smtClean="0"/>
              <a:t> GJC, </a:t>
            </a:r>
            <a:r>
              <a:rPr lang="en-US" dirty="0" err="1" smtClean="0"/>
              <a:t>n</a:t>
            </a:r>
            <a:r>
              <a:rPr lang="en-US" dirty="0" err="1">
                <a:cs typeface="Times New Roman" pitchFamily="18" charset="0"/>
              </a:rPr>
              <a:t>ë</a:t>
            </a:r>
            <a:r>
              <a:rPr lang="en-US" dirty="0" err="1" smtClean="0"/>
              <a:t>n</a:t>
            </a:r>
            <a:r>
              <a:rPr lang="en-US" dirty="0" smtClean="0"/>
              <a:t> </a:t>
            </a:r>
            <a:r>
              <a:rPr lang="en-US" dirty="0" err="1" smtClean="0"/>
              <a:t>monitorimin</a:t>
            </a:r>
            <a:r>
              <a:rPr lang="en-US" dirty="0" smtClean="0"/>
              <a:t> e </a:t>
            </a:r>
            <a:r>
              <a:rPr lang="en-US" dirty="0" err="1" smtClean="0"/>
              <a:t>drejtperdrejt</a:t>
            </a:r>
            <a:r>
              <a:rPr lang="en-US" dirty="0" err="1">
                <a:cs typeface="Times New Roman" pitchFamily="18" charset="0"/>
              </a:rPr>
              <a:t>ë</a:t>
            </a:r>
            <a:r>
              <a:rPr lang="en-US" dirty="0" smtClean="0"/>
              <a:t> </a:t>
            </a:r>
            <a:r>
              <a:rPr lang="en-US" dirty="0" err="1" smtClean="0"/>
              <a:t>t</a:t>
            </a:r>
            <a:r>
              <a:rPr lang="en-US" dirty="0" err="1" smtClean="0">
                <a:cs typeface="Times New Roman" pitchFamily="18" charset="0"/>
              </a:rPr>
              <a:t>ë</a:t>
            </a:r>
            <a:r>
              <a:rPr lang="en-US" dirty="0" smtClean="0">
                <a:cs typeface="Times New Roman" pitchFamily="18" charset="0"/>
              </a:rPr>
              <a:t> </a:t>
            </a:r>
            <a:r>
              <a:rPr lang="en-US" dirty="0" smtClean="0"/>
              <a:t>MB. </a:t>
            </a:r>
          </a:p>
          <a:p>
            <a:r>
              <a:rPr lang="en-US" dirty="0" err="1" smtClean="0"/>
              <a:t>Nga</a:t>
            </a:r>
            <a:r>
              <a:rPr lang="en-US" dirty="0" smtClean="0"/>
              <a:t> data 01.10.2023 </a:t>
            </a:r>
            <a:r>
              <a:rPr lang="en-US" dirty="0" err="1" smtClean="0"/>
              <a:t>sh</a:t>
            </a:r>
            <a:r>
              <a:rPr lang="en-US" dirty="0" err="1" smtClean="0">
                <a:cs typeface="Times New Roman" pitchFamily="18" charset="0"/>
              </a:rPr>
              <a:t>ërbimi</a:t>
            </a:r>
            <a:r>
              <a:rPr lang="en-US" dirty="0" smtClean="0">
                <a:cs typeface="Times New Roman" pitchFamily="18" charset="0"/>
              </a:rPr>
              <a:t> i </a:t>
            </a:r>
            <a:r>
              <a:rPr lang="en-US" dirty="0" err="1" smtClean="0">
                <a:cs typeface="Times New Roman" pitchFamily="18" charset="0"/>
              </a:rPr>
              <a:t>gjendjes</a:t>
            </a:r>
            <a:r>
              <a:rPr lang="en-US" dirty="0" smtClean="0">
                <a:cs typeface="Times New Roman" pitchFamily="18" charset="0"/>
              </a:rPr>
              <a:t> </a:t>
            </a:r>
            <a:r>
              <a:rPr lang="en-US" dirty="0" err="1" smtClean="0">
                <a:cs typeface="Times New Roman" pitchFamily="18" charset="0"/>
              </a:rPr>
              <a:t>civile</a:t>
            </a:r>
            <a:r>
              <a:rPr lang="en-US" dirty="0" smtClean="0">
                <a:cs typeface="Times New Roman" pitchFamily="18" charset="0"/>
              </a:rPr>
              <a:t> </a:t>
            </a:r>
            <a:r>
              <a:rPr lang="en-US" dirty="0" err="1" smtClean="0">
                <a:cs typeface="Times New Roman" pitchFamily="18" charset="0"/>
              </a:rPr>
              <a:t>ka</a:t>
            </a:r>
            <a:r>
              <a:rPr lang="en-US" dirty="0" smtClean="0">
                <a:cs typeface="Times New Roman" pitchFamily="18" charset="0"/>
              </a:rPr>
              <a:t> </a:t>
            </a:r>
            <a:r>
              <a:rPr lang="en-US" dirty="0" err="1" smtClean="0">
                <a:cs typeface="Times New Roman" pitchFamily="18" charset="0"/>
              </a:rPr>
              <a:t>kaluar</a:t>
            </a:r>
            <a:r>
              <a:rPr lang="en-US" dirty="0" smtClean="0">
                <a:cs typeface="Times New Roman" pitchFamily="18" charset="0"/>
              </a:rPr>
              <a:t> </a:t>
            </a:r>
            <a:r>
              <a:rPr lang="en-US" dirty="0" err="1" smtClean="0">
                <a:cs typeface="Times New Roman" pitchFamily="18" charset="0"/>
              </a:rPr>
              <a:t>plotësisht</a:t>
            </a:r>
            <a:r>
              <a:rPr lang="en-US" dirty="0" smtClean="0">
                <a:cs typeface="Times New Roman" pitchFamily="18" charset="0"/>
              </a:rPr>
              <a:t> online, duke </a:t>
            </a:r>
            <a:r>
              <a:rPr lang="en-US" dirty="0" err="1" smtClean="0">
                <a:cs typeface="Times New Roman" pitchFamily="18" charset="0"/>
              </a:rPr>
              <a:t>shmangur</a:t>
            </a:r>
            <a:r>
              <a:rPr lang="en-US" dirty="0" smtClean="0">
                <a:cs typeface="Times New Roman" pitchFamily="18" charset="0"/>
              </a:rPr>
              <a:t> </a:t>
            </a:r>
            <a:r>
              <a:rPr lang="en-US" dirty="0" err="1" smtClean="0">
                <a:cs typeface="Times New Roman" pitchFamily="18" charset="0"/>
              </a:rPr>
              <a:t>kështu</a:t>
            </a:r>
            <a:r>
              <a:rPr lang="en-US" dirty="0" smtClean="0">
                <a:cs typeface="Times New Roman" pitchFamily="18" charset="0"/>
              </a:rPr>
              <a:t> </a:t>
            </a:r>
            <a:r>
              <a:rPr lang="en-US" dirty="0" err="1" smtClean="0">
                <a:cs typeface="Times New Roman" pitchFamily="18" charset="0"/>
              </a:rPr>
              <a:t>radhët</a:t>
            </a:r>
            <a:r>
              <a:rPr lang="en-US" dirty="0" smtClean="0">
                <a:cs typeface="Times New Roman" pitchFamily="18" charset="0"/>
              </a:rPr>
              <a:t> e </a:t>
            </a:r>
            <a:r>
              <a:rPr lang="en-US" dirty="0" err="1" smtClean="0">
                <a:cs typeface="Times New Roman" pitchFamily="18" charset="0"/>
              </a:rPr>
              <a:t>gjata</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pritjes</a:t>
            </a:r>
            <a:r>
              <a:rPr lang="en-US" dirty="0" smtClean="0">
                <a:cs typeface="Times New Roman" pitchFamily="18" charset="0"/>
              </a:rPr>
              <a:t> </a:t>
            </a:r>
            <a:r>
              <a:rPr lang="en-US" dirty="0" err="1" smtClean="0">
                <a:cs typeface="Times New Roman" pitchFamily="18" charset="0"/>
              </a:rPr>
              <a:t>së</a:t>
            </a:r>
            <a:r>
              <a:rPr lang="en-US" dirty="0" smtClean="0">
                <a:cs typeface="Times New Roman" pitchFamily="18" charset="0"/>
              </a:rPr>
              <a:t> </a:t>
            </a:r>
            <a:r>
              <a:rPr lang="en-US" dirty="0" err="1" smtClean="0">
                <a:cs typeface="Times New Roman" pitchFamily="18" charset="0"/>
              </a:rPr>
              <a:t>qytetarëve</a:t>
            </a:r>
            <a:r>
              <a:rPr lang="en-US" dirty="0" smtClean="0">
                <a:cs typeface="Times New Roman" pitchFamily="18" charset="0"/>
              </a:rPr>
              <a:t> </a:t>
            </a:r>
            <a:r>
              <a:rPr lang="en-US" dirty="0" err="1" smtClean="0">
                <a:cs typeface="Times New Roman" pitchFamily="18" charset="0"/>
              </a:rPr>
              <a:t>pranë</a:t>
            </a:r>
            <a:r>
              <a:rPr lang="en-US" dirty="0" smtClean="0">
                <a:cs typeface="Times New Roman" pitchFamily="18" charset="0"/>
              </a:rPr>
              <a:t> </a:t>
            </a:r>
            <a:r>
              <a:rPr lang="en-US" dirty="0" err="1" smtClean="0">
                <a:cs typeface="Times New Roman" pitchFamily="18" charset="0"/>
              </a:rPr>
              <a:t>sportelit</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gjendjes</a:t>
            </a:r>
            <a:r>
              <a:rPr lang="en-US" dirty="0" smtClean="0">
                <a:cs typeface="Times New Roman" pitchFamily="18" charset="0"/>
              </a:rPr>
              <a:t> </a:t>
            </a:r>
            <a:r>
              <a:rPr lang="en-US" dirty="0" err="1" smtClean="0">
                <a:cs typeface="Times New Roman" pitchFamily="18" charset="0"/>
              </a:rPr>
              <a:t>civile</a:t>
            </a:r>
            <a:r>
              <a:rPr lang="en-US" dirty="0" smtClean="0">
                <a:cs typeface="Times New Roman" pitchFamily="18" charset="0"/>
              </a:rPr>
              <a:t>.</a:t>
            </a:r>
            <a:endParaRPr lang="en-US" dirty="0" smtClean="0"/>
          </a:p>
          <a:p>
            <a:pPr algn="just"/>
            <a:r>
              <a:rPr lang="sq-AL" dirty="0" smtClean="0"/>
              <a:t>Gjatë vitit 202</a:t>
            </a:r>
            <a:r>
              <a:rPr lang="en-US" dirty="0"/>
              <a:t>3</a:t>
            </a:r>
            <a:r>
              <a:rPr lang="en-US" dirty="0" smtClean="0"/>
              <a:t> n</a:t>
            </a:r>
            <a:r>
              <a:rPr lang="sq-AL" dirty="0" smtClean="0"/>
              <a:t>ga Arkivi i Gjendjes Civile pranë Prefekturës Elbasan janë lëshuar </a:t>
            </a:r>
            <a:r>
              <a:rPr lang="en-US" dirty="0" smtClean="0"/>
              <a:t>7764</a:t>
            </a:r>
            <a:r>
              <a:rPr lang="sq-AL" dirty="0" smtClean="0"/>
              <a:t> çertifikata, janë  legalizuar</a:t>
            </a:r>
            <a:r>
              <a:rPr lang="en-US" dirty="0" smtClean="0"/>
              <a:t> 15344</a:t>
            </a:r>
            <a:r>
              <a:rPr lang="sq-AL" dirty="0" smtClean="0"/>
              <a:t>   çertifikata, dokumente.</a:t>
            </a:r>
            <a:endParaRPr lang="en-GB" dirty="0" smtClean="0"/>
          </a:p>
          <a:p>
            <a:pPr algn="just"/>
            <a:r>
              <a:rPr lang="en-GB" dirty="0" err="1" smtClean="0"/>
              <a:t>Nga</a:t>
            </a:r>
            <a:r>
              <a:rPr lang="en-GB" dirty="0" smtClean="0"/>
              <a:t> N</a:t>
            </a:r>
            <a:r>
              <a:rPr lang="en-US" dirty="0" err="1" smtClean="0">
                <a:cs typeface="Times New Roman" pitchFamily="18" charset="0"/>
              </a:rPr>
              <a:t>ënprefektura</a:t>
            </a:r>
            <a:r>
              <a:rPr lang="en-US" dirty="0" smtClean="0">
                <a:cs typeface="Times New Roman" pitchFamily="18" charset="0"/>
              </a:rPr>
              <a:t> </a:t>
            </a:r>
            <a:r>
              <a:rPr lang="en-US" dirty="0" err="1" smtClean="0">
                <a:cs typeface="Times New Roman" pitchFamily="18" charset="0"/>
              </a:rPr>
              <a:t>Peqin</a:t>
            </a:r>
            <a:r>
              <a:rPr lang="en-US" dirty="0" smtClean="0">
                <a:cs typeface="Times New Roman" pitchFamily="18" charset="0"/>
              </a:rPr>
              <a:t> </a:t>
            </a:r>
            <a:r>
              <a:rPr lang="sq-AL" dirty="0"/>
              <a:t>janë lëshuar </a:t>
            </a:r>
            <a:r>
              <a:rPr lang="en-US" dirty="0" smtClean="0"/>
              <a:t>720</a:t>
            </a:r>
            <a:r>
              <a:rPr lang="sq-AL" dirty="0" smtClean="0"/>
              <a:t> çertifikata</a:t>
            </a:r>
            <a:endParaRPr lang="en-GB" dirty="0" smtClean="0"/>
          </a:p>
          <a:p>
            <a:pPr algn="just"/>
            <a:r>
              <a:rPr lang="en-GB" dirty="0" err="1"/>
              <a:t>Nga</a:t>
            </a:r>
            <a:r>
              <a:rPr lang="en-GB" dirty="0"/>
              <a:t> N</a:t>
            </a:r>
            <a:r>
              <a:rPr lang="en-US" dirty="0" err="1">
                <a:cs typeface="Times New Roman" pitchFamily="18" charset="0"/>
              </a:rPr>
              <a:t>ënprefektura</a:t>
            </a:r>
            <a:r>
              <a:rPr lang="en-US" dirty="0">
                <a:cs typeface="Times New Roman" pitchFamily="18" charset="0"/>
              </a:rPr>
              <a:t> </a:t>
            </a:r>
            <a:r>
              <a:rPr lang="en-US" dirty="0" err="1" smtClean="0">
                <a:cs typeface="Times New Roman" pitchFamily="18" charset="0"/>
              </a:rPr>
              <a:t>Gramsh</a:t>
            </a:r>
            <a:r>
              <a:rPr lang="en-US" dirty="0" smtClean="0">
                <a:cs typeface="Times New Roman" pitchFamily="18" charset="0"/>
              </a:rPr>
              <a:t> </a:t>
            </a:r>
            <a:r>
              <a:rPr lang="sq-AL" dirty="0"/>
              <a:t>janë lëshuar </a:t>
            </a:r>
            <a:r>
              <a:rPr lang="en-US" dirty="0" smtClean="0"/>
              <a:t>963 </a:t>
            </a:r>
            <a:r>
              <a:rPr lang="sq-AL" dirty="0" smtClean="0"/>
              <a:t>çertifikata</a:t>
            </a:r>
            <a:endParaRPr lang="en-GB" dirty="0"/>
          </a:p>
          <a:p>
            <a:pPr algn="just"/>
            <a:endParaRPr lang="en-GB" dirty="0" smtClean="0"/>
          </a:p>
          <a:p>
            <a:pPr algn="just"/>
            <a:endParaRPr lang="en-US" dirty="0" smtClean="0"/>
          </a:p>
          <a:p>
            <a:pPr>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b="1" dirty="0" smtClean="0">
                <a:cs typeface="Times New Roman" pitchFamily="18" charset="0"/>
              </a:rPr>
              <a:t>OBJEKTIVAT PËR VITIN 2024</a:t>
            </a:r>
            <a:endParaRPr lang="en-US" dirty="0"/>
          </a:p>
        </p:txBody>
      </p:sp>
      <p:sp>
        <p:nvSpPr>
          <p:cNvPr id="3" name="Content Placeholder 2"/>
          <p:cNvSpPr>
            <a:spLocks noGrp="1"/>
          </p:cNvSpPr>
          <p:nvPr>
            <p:ph idx="1"/>
          </p:nvPr>
        </p:nvSpPr>
        <p:spPr>
          <a:xfrm>
            <a:off x="457200" y="1600200"/>
            <a:ext cx="8229600" cy="4830763"/>
          </a:xfrm>
        </p:spPr>
        <p:style>
          <a:lnRef idx="2">
            <a:schemeClr val="accent1">
              <a:shade val="50000"/>
            </a:schemeClr>
          </a:lnRef>
          <a:fillRef idx="1">
            <a:schemeClr val="accent1"/>
          </a:fillRef>
          <a:effectRef idx="0">
            <a:schemeClr val="accent1"/>
          </a:effectRef>
          <a:fontRef idx="minor">
            <a:schemeClr val="lt1"/>
          </a:fontRef>
        </p:style>
        <p:txBody>
          <a:bodyPr>
            <a:normAutofit fontScale="92500" lnSpcReduction="20000"/>
          </a:bodyPr>
          <a:lstStyle/>
          <a:p>
            <a:pPr algn="just"/>
            <a:r>
              <a:rPr lang="en-US" dirty="0" err="1" smtClean="0">
                <a:cs typeface="Times New Roman" pitchFamily="18" charset="0"/>
              </a:rPr>
              <a:t>Monitorim</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veprimtarisë</a:t>
            </a:r>
            <a:r>
              <a:rPr lang="en-US" dirty="0" smtClean="0">
                <a:cs typeface="Times New Roman" pitchFamily="18" charset="0"/>
              </a:rPr>
              <a:t> </a:t>
            </a:r>
            <a:r>
              <a:rPr lang="en-US" dirty="0" err="1" smtClean="0">
                <a:cs typeface="Times New Roman" pitchFamily="18" charset="0"/>
              </a:rPr>
              <a:t>së</a:t>
            </a:r>
            <a:r>
              <a:rPr lang="en-US" dirty="0" smtClean="0">
                <a:cs typeface="Times New Roman" pitchFamily="18" charset="0"/>
              </a:rPr>
              <a:t> </a:t>
            </a:r>
            <a:r>
              <a:rPr lang="en-US" dirty="0" err="1" smtClean="0">
                <a:cs typeface="Times New Roman" pitchFamily="18" charset="0"/>
              </a:rPr>
              <a:t>i</a:t>
            </a:r>
            <a:r>
              <a:rPr lang="sq-AL" dirty="0" smtClean="0">
                <a:cs typeface="Times New Roman" pitchFamily="18" charset="0"/>
              </a:rPr>
              <a:t>n</a:t>
            </a:r>
            <a:r>
              <a:rPr lang="en-US" dirty="0" err="1" smtClean="0">
                <a:cs typeface="Times New Roman" pitchFamily="18" charset="0"/>
              </a:rPr>
              <a:t>stitucioneve</a:t>
            </a:r>
            <a:r>
              <a:rPr lang="en-US" dirty="0" smtClean="0">
                <a:cs typeface="Times New Roman" pitchFamily="18" charset="0"/>
              </a:rPr>
              <a:t> </a:t>
            </a:r>
            <a:r>
              <a:rPr lang="en-US" dirty="0" err="1" smtClean="0">
                <a:cs typeface="Times New Roman" pitchFamily="18" charset="0"/>
              </a:rPr>
              <a:t>vendore</a:t>
            </a:r>
            <a:r>
              <a:rPr lang="en-US" dirty="0" smtClean="0">
                <a:cs typeface="Times New Roman" pitchFamily="18" charset="0"/>
              </a:rPr>
              <a:t> </a:t>
            </a:r>
            <a:r>
              <a:rPr lang="en-US" dirty="0" err="1" smtClean="0">
                <a:cs typeface="Times New Roman" pitchFamily="18" charset="0"/>
              </a:rPr>
              <a:t>për</a:t>
            </a:r>
            <a:r>
              <a:rPr lang="en-US" dirty="0" smtClean="0">
                <a:cs typeface="Times New Roman" pitchFamily="18" charset="0"/>
              </a:rPr>
              <a:t> </a:t>
            </a:r>
            <a:r>
              <a:rPr lang="en-US" dirty="0" err="1" smtClean="0">
                <a:cs typeface="Times New Roman" pitchFamily="18" charset="0"/>
              </a:rPr>
              <a:t>rritjen</a:t>
            </a:r>
            <a:r>
              <a:rPr lang="en-US" dirty="0" smtClean="0">
                <a:cs typeface="Times New Roman" pitchFamily="18" charset="0"/>
              </a:rPr>
              <a:t> e </a:t>
            </a:r>
            <a:r>
              <a:rPr lang="en-US" dirty="0" err="1" smtClean="0">
                <a:cs typeface="Times New Roman" pitchFamily="18" charset="0"/>
              </a:rPr>
              <a:t>cilësisë</a:t>
            </a:r>
            <a:r>
              <a:rPr lang="en-US" dirty="0" smtClean="0">
                <a:cs typeface="Times New Roman" pitchFamily="18" charset="0"/>
              </a:rPr>
              <a:t> </a:t>
            </a:r>
            <a:r>
              <a:rPr lang="en-US" dirty="0" err="1" smtClean="0">
                <a:cs typeface="Times New Roman" pitchFamily="18" charset="0"/>
              </a:rPr>
              <a:t>së</a:t>
            </a:r>
            <a:r>
              <a:rPr lang="en-US" dirty="0" smtClean="0">
                <a:cs typeface="Times New Roman" pitchFamily="18" charset="0"/>
              </a:rPr>
              <a:t> </a:t>
            </a:r>
            <a:r>
              <a:rPr lang="en-US" dirty="0" err="1" smtClean="0">
                <a:cs typeface="Times New Roman" pitchFamily="18" charset="0"/>
              </a:rPr>
              <a:t>shërbimit</a:t>
            </a:r>
            <a:r>
              <a:rPr lang="en-US" dirty="0" smtClean="0">
                <a:cs typeface="Times New Roman" pitchFamily="18" charset="0"/>
              </a:rPr>
              <a:t> </a:t>
            </a:r>
            <a:r>
              <a:rPr lang="en-US" dirty="0" err="1" smtClean="0">
                <a:cs typeface="Times New Roman" pitchFamily="18" charset="0"/>
              </a:rPr>
              <a:t>ndaj</a:t>
            </a:r>
            <a:r>
              <a:rPr lang="en-US" dirty="0" smtClean="0">
                <a:cs typeface="Times New Roman" pitchFamily="18" charset="0"/>
              </a:rPr>
              <a:t> </a:t>
            </a:r>
            <a:r>
              <a:rPr lang="en-US" dirty="0" err="1" smtClean="0">
                <a:cs typeface="Times New Roman" pitchFamily="18" charset="0"/>
              </a:rPr>
              <a:t>qytetarëve</a:t>
            </a:r>
            <a:r>
              <a:rPr lang="en-US" dirty="0" smtClean="0">
                <a:cs typeface="Times New Roman" pitchFamily="18" charset="0"/>
              </a:rPr>
              <a:t>. </a:t>
            </a:r>
          </a:p>
          <a:p>
            <a:pPr algn="just"/>
            <a:r>
              <a:rPr lang="en-US" dirty="0" err="1" smtClean="0">
                <a:cs typeface="Times New Roman" pitchFamily="18" charset="0"/>
              </a:rPr>
              <a:t>Koordinimi</a:t>
            </a:r>
            <a:r>
              <a:rPr lang="en-US" dirty="0" smtClean="0">
                <a:cs typeface="Times New Roman" pitchFamily="18" charset="0"/>
              </a:rPr>
              <a:t>  midis </a:t>
            </a:r>
            <a:r>
              <a:rPr lang="en-US" dirty="0" err="1" smtClean="0">
                <a:cs typeface="Times New Roman" pitchFamily="18" charset="0"/>
              </a:rPr>
              <a:t>institucionit</a:t>
            </a:r>
            <a:r>
              <a:rPr lang="en-US" dirty="0" smtClean="0">
                <a:cs typeface="Times New Roman" pitchFamily="18" charset="0"/>
              </a:rPr>
              <a:t> </a:t>
            </a:r>
            <a:r>
              <a:rPr lang="en-US" dirty="0" err="1" smtClean="0">
                <a:cs typeface="Times New Roman" pitchFamily="18" charset="0"/>
              </a:rPr>
              <a:t>dhe</a:t>
            </a:r>
            <a:r>
              <a:rPr lang="en-US" dirty="0" smtClean="0">
                <a:cs typeface="Times New Roman" pitchFamily="18" charset="0"/>
              </a:rPr>
              <a:t> </a:t>
            </a:r>
            <a:r>
              <a:rPr lang="en-US" dirty="0" err="1" smtClean="0">
                <a:cs typeface="Times New Roman" pitchFamily="18" charset="0"/>
              </a:rPr>
              <a:t>degëve</a:t>
            </a:r>
            <a:r>
              <a:rPr lang="en-US" dirty="0" smtClean="0">
                <a:cs typeface="Times New Roman" pitchFamily="18" charset="0"/>
              </a:rPr>
              <a:t> </a:t>
            </a:r>
            <a:r>
              <a:rPr lang="en-US" dirty="0" err="1" smtClean="0">
                <a:cs typeface="Times New Roman" pitchFamily="18" charset="0"/>
              </a:rPr>
              <a:t>territoriale</a:t>
            </a:r>
            <a:r>
              <a:rPr lang="en-US" dirty="0" smtClean="0">
                <a:cs typeface="Times New Roman" pitchFamily="18" charset="0"/>
              </a:rPr>
              <a:t> </a:t>
            </a:r>
            <a:r>
              <a:rPr lang="en-US" dirty="0" err="1" smtClean="0">
                <a:cs typeface="Times New Roman" pitchFamily="18" charset="0"/>
              </a:rPr>
              <a:t>për</a:t>
            </a:r>
            <a:r>
              <a:rPr lang="en-US" dirty="0" smtClean="0">
                <a:cs typeface="Times New Roman" pitchFamily="18" charset="0"/>
              </a:rPr>
              <a:t> </a:t>
            </a:r>
            <a:r>
              <a:rPr lang="en-US" dirty="0" err="1" smtClean="0">
                <a:cs typeface="Times New Roman" pitchFamily="18" charset="0"/>
              </a:rPr>
              <a:t>zbatimin</a:t>
            </a:r>
            <a:r>
              <a:rPr lang="en-US" dirty="0" smtClean="0">
                <a:cs typeface="Times New Roman" pitchFamily="18" charset="0"/>
              </a:rPr>
              <a:t> e </a:t>
            </a:r>
            <a:r>
              <a:rPr lang="en-US" dirty="0" err="1" smtClean="0">
                <a:cs typeface="Times New Roman" pitchFamily="18" charset="0"/>
              </a:rPr>
              <a:t>programeve</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Këshillit</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Ministrave</a:t>
            </a:r>
            <a:r>
              <a:rPr lang="en-US" dirty="0" smtClean="0">
                <a:cs typeface="Times New Roman" pitchFamily="18" charset="0"/>
              </a:rPr>
              <a:t> </a:t>
            </a:r>
          </a:p>
          <a:p>
            <a:pPr algn="just"/>
            <a:r>
              <a:rPr lang="en-US" dirty="0" err="1" smtClean="0">
                <a:cs typeface="Times New Roman" pitchFamily="18" charset="0"/>
              </a:rPr>
              <a:t>Marrje</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masave</a:t>
            </a:r>
            <a:r>
              <a:rPr lang="en-US" dirty="0" smtClean="0">
                <a:cs typeface="Times New Roman" pitchFamily="18" charset="0"/>
              </a:rPr>
              <a:t> </a:t>
            </a:r>
            <a:r>
              <a:rPr lang="en-US" dirty="0" err="1" smtClean="0">
                <a:cs typeface="Times New Roman" pitchFamily="18" charset="0"/>
              </a:rPr>
              <a:t>për</a:t>
            </a:r>
            <a:r>
              <a:rPr lang="en-US" dirty="0" smtClean="0">
                <a:cs typeface="Times New Roman" pitchFamily="18" charset="0"/>
              </a:rPr>
              <a:t> </a:t>
            </a:r>
            <a:r>
              <a:rPr lang="en-US" dirty="0" err="1" smtClean="0">
                <a:cs typeface="Times New Roman" pitchFamily="18" charset="0"/>
              </a:rPr>
              <a:t>parandalim</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situatave</a:t>
            </a:r>
            <a:r>
              <a:rPr lang="en-US" dirty="0" smtClean="0">
                <a:cs typeface="Times New Roman" pitchFamily="18" charset="0"/>
              </a:rPr>
              <a:t> </a:t>
            </a:r>
            <a:r>
              <a:rPr lang="en-US" dirty="0" err="1" smtClean="0">
                <a:cs typeface="Times New Roman" pitchFamily="18" charset="0"/>
              </a:rPr>
              <a:t>emergjente</a:t>
            </a:r>
            <a:r>
              <a:rPr lang="en-US" dirty="0" smtClean="0">
                <a:cs typeface="Times New Roman" pitchFamily="18" charset="0"/>
              </a:rPr>
              <a:t>. </a:t>
            </a:r>
          </a:p>
          <a:p>
            <a:pPr algn="just"/>
            <a:r>
              <a:rPr lang="en-US" dirty="0" err="1" smtClean="0">
                <a:cs typeface="Times New Roman" pitchFamily="18" charset="0"/>
              </a:rPr>
              <a:t>Monitorim</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situatës</a:t>
            </a:r>
            <a:r>
              <a:rPr lang="en-US" dirty="0" smtClean="0">
                <a:cs typeface="Times New Roman" pitchFamily="18" charset="0"/>
              </a:rPr>
              <a:t> </a:t>
            </a:r>
            <a:r>
              <a:rPr lang="en-US" dirty="0" err="1" smtClean="0">
                <a:cs typeface="Times New Roman" pitchFamily="18" charset="0"/>
              </a:rPr>
              <a:t>mjedisore</a:t>
            </a:r>
            <a:r>
              <a:rPr lang="en-US" dirty="0" smtClean="0">
                <a:cs typeface="Times New Roman" pitchFamily="18" charset="0"/>
              </a:rPr>
              <a:t> </a:t>
            </a:r>
            <a:r>
              <a:rPr lang="en-US" dirty="0" err="1" smtClean="0">
                <a:cs typeface="Times New Roman" pitchFamily="18" charset="0"/>
              </a:rPr>
              <a:t>në</a:t>
            </a:r>
            <a:r>
              <a:rPr lang="en-US" dirty="0" smtClean="0">
                <a:cs typeface="Times New Roman" pitchFamily="18" charset="0"/>
              </a:rPr>
              <a:t> </a:t>
            </a:r>
            <a:r>
              <a:rPr lang="en-US" dirty="0" err="1" smtClean="0">
                <a:cs typeface="Times New Roman" pitchFamily="18" charset="0"/>
              </a:rPr>
              <a:t>Qark</a:t>
            </a:r>
            <a:r>
              <a:rPr lang="en-US" dirty="0" smtClean="0">
                <a:cs typeface="Times New Roman" pitchFamily="18" charset="0"/>
              </a:rPr>
              <a:t>. </a:t>
            </a:r>
          </a:p>
          <a:p>
            <a:pPr algn="just"/>
            <a:r>
              <a:rPr lang="en-US" dirty="0" err="1" smtClean="0">
                <a:cs typeface="Times New Roman" pitchFamily="18" charset="0"/>
              </a:rPr>
              <a:t>Bashkërendim</a:t>
            </a:r>
            <a:r>
              <a:rPr lang="en-US" dirty="0" smtClean="0">
                <a:cs typeface="Times New Roman" pitchFamily="18" charset="0"/>
              </a:rPr>
              <a:t> </a:t>
            </a:r>
            <a:r>
              <a:rPr lang="en-US" dirty="0" err="1" smtClean="0">
                <a:cs typeface="Times New Roman" pitchFamily="18" charset="0"/>
              </a:rPr>
              <a:t>dhe</a:t>
            </a:r>
            <a:r>
              <a:rPr lang="en-US" dirty="0" smtClean="0">
                <a:cs typeface="Times New Roman" pitchFamily="18" charset="0"/>
              </a:rPr>
              <a:t> </a:t>
            </a:r>
            <a:r>
              <a:rPr lang="en-US" dirty="0" err="1" smtClean="0">
                <a:cs typeface="Times New Roman" pitchFamily="18" charset="0"/>
              </a:rPr>
              <a:t>monitorim</a:t>
            </a:r>
            <a:r>
              <a:rPr lang="en-US" dirty="0" smtClean="0">
                <a:cs typeface="Times New Roman" pitchFamily="18" charset="0"/>
              </a:rPr>
              <a:t> </a:t>
            </a:r>
            <a:r>
              <a:rPr lang="en-US" dirty="0" err="1" smtClean="0">
                <a:cs typeface="Times New Roman" pitchFamily="18" charset="0"/>
              </a:rPr>
              <a:t>për</a:t>
            </a:r>
            <a:r>
              <a:rPr lang="en-US" dirty="0" smtClean="0">
                <a:cs typeface="Times New Roman" pitchFamily="18" charset="0"/>
              </a:rPr>
              <a:t> </a:t>
            </a:r>
            <a:r>
              <a:rPr lang="en-US" dirty="0" err="1" smtClean="0">
                <a:cs typeface="Times New Roman" pitchFamily="18" charset="0"/>
              </a:rPr>
              <a:t>shërbimet</a:t>
            </a:r>
            <a:r>
              <a:rPr lang="en-US" dirty="0" smtClean="0">
                <a:cs typeface="Times New Roman" pitchFamily="18" charset="0"/>
              </a:rPr>
              <a:t> online</a:t>
            </a:r>
          </a:p>
          <a:p>
            <a:pPr>
              <a:buNone/>
            </a:pPr>
            <a:endParaRPr lang="en-US" dirty="0" smtClean="0"/>
          </a:p>
          <a:p>
            <a:pPr>
              <a:buNone/>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buNone/>
            </a:pPr>
            <a:endParaRPr lang="en-US" sz="8800" b="1" dirty="0" smtClean="0"/>
          </a:p>
          <a:p>
            <a:pPr algn="ctr">
              <a:buNone/>
            </a:pPr>
            <a:endParaRPr lang="en-US" sz="8800" b="1" dirty="0" smtClean="0"/>
          </a:p>
          <a:p>
            <a:pPr algn="ctr">
              <a:buNone/>
            </a:pPr>
            <a:r>
              <a:rPr lang="en-US" sz="8800" b="1" dirty="0" smtClean="0"/>
              <a:t>FALEMINDERIT!</a:t>
            </a:r>
            <a:endParaRPr lang="en-US" sz="8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cs typeface="Times New Roman" pitchFamily="18" charset="0"/>
              </a:rPr>
              <a:t>AKTE TË PREFEKTIT TË QARKUT</a:t>
            </a:r>
            <a:endParaRPr lang="en-US" sz="2800" b="1" dirty="0"/>
          </a:p>
        </p:txBody>
      </p:sp>
      <p:sp>
        <p:nvSpPr>
          <p:cNvPr id="3" name="Content Placeholder 2"/>
          <p:cNvSpPr>
            <a:spLocks noGrp="1"/>
          </p:cNvSpPr>
          <p:nvPr>
            <p:ph idx="1"/>
          </p:nvPr>
        </p:nvSpPr>
        <p:spPr>
          <a:xfrm>
            <a:off x="152400" y="1524000"/>
            <a:ext cx="8915400" cy="5181600"/>
          </a:xfrm>
        </p:spPr>
        <p:style>
          <a:lnRef idx="3">
            <a:schemeClr val="lt1"/>
          </a:lnRef>
          <a:fillRef idx="1">
            <a:schemeClr val="accent1"/>
          </a:fillRef>
          <a:effectRef idx="1">
            <a:schemeClr val="accent1"/>
          </a:effectRef>
          <a:fontRef idx="minor">
            <a:schemeClr val="lt1"/>
          </a:fontRef>
        </p:style>
        <p:txBody>
          <a:bodyPr>
            <a:normAutofit lnSpcReduction="10000"/>
          </a:bodyPr>
          <a:lstStyle/>
          <a:p>
            <a:pPr algn="just"/>
            <a:endParaRPr lang="en-GB" dirty="0" smtClean="0">
              <a:cs typeface="Times New Roman" pitchFamily="18" charset="0"/>
            </a:endParaRPr>
          </a:p>
          <a:p>
            <a:pPr algn="just"/>
            <a:r>
              <a:rPr lang="sq-AL" dirty="0" smtClean="0">
                <a:cs typeface="Times New Roman" pitchFamily="18" charset="0"/>
              </a:rPr>
              <a:t>Në mbështetje të ligjit organik, në zbatim të funksioneve të deleguara, gjatë vitit </a:t>
            </a:r>
            <a:r>
              <a:rPr lang="en-US" dirty="0" smtClean="0">
                <a:cs typeface="Times New Roman" pitchFamily="18" charset="0"/>
              </a:rPr>
              <a:t>2023</a:t>
            </a:r>
            <a:r>
              <a:rPr lang="sq-AL" dirty="0" smtClean="0">
                <a:cs typeface="Times New Roman" pitchFamily="18" charset="0"/>
              </a:rPr>
              <a:t> janë miratuar</a:t>
            </a:r>
            <a:r>
              <a:rPr lang="en-GB" dirty="0" smtClean="0">
                <a:cs typeface="Times New Roman" pitchFamily="18" charset="0"/>
              </a:rPr>
              <a:t> </a:t>
            </a:r>
            <a:r>
              <a:rPr lang="en-GB" b="1" dirty="0" smtClean="0"/>
              <a:t>139 </a:t>
            </a:r>
            <a:r>
              <a:rPr lang="en-GB" b="1" dirty="0" err="1"/>
              <a:t>urdhra</a:t>
            </a:r>
            <a:r>
              <a:rPr lang="en-GB" b="1" dirty="0"/>
              <a:t> </a:t>
            </a:r>
            <a:r>
              <a:rPr lang="en-GB" b="1" dirty="0" err="1"/>
              <a:t>dhe</a:t>
            </a:r>
            <a:r>
              <a:rPr lang="en-GB" b="1" dirty="0"/>
              <a:t> 15 </a:t>
            </a:r>
            <a:r>
              <a:rPr lang="en-GB" b="1" dirty="0" err="1"/>
              <a:t>vendime</a:t>
            </a:r>
            <a:r>
              <a:rPr lang="en-GB" dirty="0"/>
              <a:t> </a:t>
            </a:r>
            <a:r>
              <a:rPr lang="sq-AL" dirty="0" smtClean="0">
                <a:cs typeface="Times New Roman" pitchFamily="18" charset="0"/>
              </a:rPr>
              <a:t>nga </a:t>
            </a:r>
            <a:r>
              <a:rPr lang="sq-AL" dirty="0" smtClean="0">
                <a:cs typeface="Times New Roman" pitchFamily="18" charset="0"/>
              </a:rPr>
              <a:t>Prefekti i Qarkut Elbasan.</a:t>
            </a:r>
            <a:endParaRPr lang="en-US" dirty="0" smtClean="0">
              <a:cs typeface="Times New Roman" pitchFamily="18" charset="0"/>
            </a:endParaRPr>
          </a:p>
          <a:p>
            <a:pPr algn="just"/>
            <a:endParaRPr lang="en-US" dirty="0" smtClean="0">
              <a:cs typeface="Times New Roman" pitchFamily="18" charset="0"/>
            </a:endParaRPr>
          </a:p>
          <a:p>
            <a:pPr algn="just"/>
            <a:r>
              <a:rPr lang="sq-AL" dirty="0" smtClean="0">
                <a:cs typeface="Times New Roman" pitchFamily="18" charset="0"/>
              </a:rPr>
              <a:t>Urdhrat kanë trajtuar problematika të ndryshme si:</a:t>
            </a:r>
            <a:r>
              <a:rPr lang="en-US" dirty="0" smtClean="0">
                <a:cs typeface="Times New Roman" pitchFamily="18" charset="0"/>
              </a:rPr>
              <a:t> e</a:t>
            </a:r>
            <a:r>
              <a:rPr lang="sq-AL" dirty="0" smtClean="0">
                <a:cs typeface="Times New Roman" pitchFamily="18" charset="0"/>
              </a:rPr>
              <a:t>mërime në detyrë, leje të zakonshme, lirime nga detyra, ngritje grupi pune, miratim rregullore</a:t>
            </a:r>
            <a:r>
              <a:rPr lang="en-US" dirty="0" smtClean="0">
                <a:cs typeface="Times New Roman" pitchFamily="18" charset="0"/>
              </a:rPr>
              <a:t>,</a:t>
            </a:r>
            <a:r>
              <a:rPr lang="sq-AL" dirty="0" smtClean="0">
                <a:cs typeface="Times New Roman" pitchFamily="18" charset="0"/>
              </a:rPr>
              <a:t> etj</a:t>
            </a:r>
            <a:r>
              <a:rPr lang="en-US" dirty="0" smtClean="0">
                <a:cs typeface="Times New Roman" pitchFamily="18"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cs typeface="Times New Roman" pitchFamily="18" charset="0"/>
              </a:rPr>
              <a:t>MARRËDHËNIET E INSTITUCIONIT TË PREFEKTIT ME NJËSITË E VETËQEVERISJES VENDORE</a:t>
            </a:r>
            <a:endParaRPr lang="en-US" sz="2800" b="1" dirty="0"/>
          </a:p>
        </p:txBody>
      </p:sp>
      <p:sp>
        <p:nvSpPr>
          <p:cNvPr id="3" name="Content Placeholder 2"/>
          <p:cNvSpPr>
            <a:spLocks noGrp="1"/>
          </p:cNvSpPr>
          <p:nvPr>
            <p:ph idx="1"/>
          </p:nvPr>
        </p:nvSpPr>
        <p:spPr>
          <a:xfrm>
            <a:off x="457200" y="1600200"/>
            <a:ext cx="8229600" cy="4953000"/>
          </a:xfrm>
        </p:spPr>
        <p:style>
          <a:lnRef idx="3">
            <a:schemeClr val="lt1"/>
          </a:lnRef>
          <a:fillRef idx="1">
            <a:schemeClr val="accent1"/>
          </a:fillRef>
          <a:effectRef idx="1">
            <a:schemeClr val="accent1"/>
          </a:effectRef>
          <a:fontRef idx="minor">
            <a:schemeClr val="lt1"/>
          </a:fontRef>
        </p:style>
        <p:txBody>
          <a:bodyPr/>
          <a:lstStyle/>
          <a:p>
            <a:endParaRPr lang="en-US" dirty="0" smtClean="0">
              <a:cs typeface="Times New Roman" pitchFamily="18" charset="0"/>
            </a:endParaRPr>
          </a:p>
          <a:p>
            <a:r>
              <a:rPr lang="en-US" dirty="0" err="1" smtClean="0">
                <a:cs typeface="Times New Roman" pitchFamily="18" charset="0"/>
              </a:rPr>
              <a:t>Në</a:t>
            </a:r>
            <a:r>
              <a:rPr lang="en-US" dirty="0" smtClean="0">
                <a:cs typeface="Times New Roman" pitchFamily="18" charset="0"/>
              </a:rPr>
              <a:t> </a:t>
            </a:r>
            <a:r>
              <a:rPr lang="en-US" dirty="0" err="1" smtClean="0">
                <a:cs typeface="Times New Roman" pitchFamily="18" charset="0"/>
              </a:rPr>
              <a:t>vitin</a:t>
            </a:r>
            <a:r>
              <a:rPr lang="en-US" dirty="0" smtClean="0">
                <a:cs typeface="Times New Roman" pitchFamily="18" charset="0"/>
              </a:rPr>
              <a:t> 2023 </a:t>
            </a:r>
            <a:r>
              <a:rPr lang="en-US" dirty="0" err="1" smtClean="0">
                <a:cs typeface="Times New Roman" pitchFamily="18" charset="0"/>
              </a:rPr>
              <a:t>nga</a:t>
            </a:r>
            <a:r>
              <a:rPr lang="en-US" dirty="0" smtClean="0">
                <a:cs typeface="Times New Roman" pitchFamily="18" charset="0"/>
              </a:rPr>
              <a:t> </a:t>
            </a:r>
            <a:r>
              <a:rPr lang="en-US" dirty="0" err="1" smtClean="0">
                <a:cs typeface="Times New Roman" pitchFamily="18" charset="0"/>
              </a:rPr>
              <a:t>njësitë</a:t>
            </a:r>
            <a:r>
              <a:rPr lang="en-US" dirty="0" smtClean="0">
                <a:cs typeface="Times New Roman" pitchFamily="18" charset="0"/>
              </a:rPr>
              <a:t> e </a:t>
            </a:r>
            <a:r>
              <a:rPr lang="en-US" dirty="0" err="1" smtClean="0">
                <a:cs typeface="Times New Roman" pitchFamily="18" charset="0"/>
              </a:rPr>
              <a:t>vetëqeverisjes</a:t>
            </a:r>
            <a:r>
              <a:rPr lang="en-US" dirty="0" smtClean="0">
                <a:cs typeface="Times New Roman" pitchFamily="18" charset="0"/>
              </a:rPr>
              <a:t> </a:t>
            </a:r>
            <a:r>
              <a:rPr lang="en-US" dirty="0" err="1" smtClean="0">
                <a:cs typeface="Times New Roman" pitchFamily="18" charset="0"/>
              </a:rPr>
              <a:t>vendore</a:t>
            </a:r>
            <a:r>
              <a:rPr lang="en-US" dirty="0" smtClean="0">
                <a:cs typeface="Times New Roman" pitchFamily="18" charset="0"/>
              </a:rPr>
              <a:t> </a:t>
            </a:r>
            <a:r>
              <a:rPr lang="en-US" dirty="0" err="1" smtClean="0">
                <a:cs typeface="Times New Roman" pitchFamily="18" charset="0"/>
              </a:rPr>
              <a:t>janë</a:t>
            </a:r>
            <a:r>
              <a:rPr lang="en-US" dirty="0" smtClean="0">
                <a:cs typeface="Times New Roman" pitchFamily="18" charset="0"/>
              </a:rPr>
              <a:t> </a:t>
            </a:r>
            <a:r>
              <a:rPr lang="en-US" dirty="0" err="1" smtClean="0">
                <a:cs typeface="Times New Roman" pitchFamily="18" charset="0"/>
              </a:rPr>
              <a:t>depozituar</a:t>
            </a:r>
            <a:r>
              <a:rPr lang="en-US" dirty="0" smtClean="0">
                <a:cs typeface="Times New Roman" pitchFamily="18" charset="0"/>
              </a:rPr>
              <a:t> 650  </a:t>
            </a:r>
            <a:r>
              <a:rPr lang="en-US" dirty="0" err="1" smtClean="0">
                <a:cs typeface="Times New Roman" pitchFamily="18" charset="0"/>
              </a:rPr>
              <a:t>akte</a:t>
            </a:r>
            <a:r>
              <a:rPr lang="en-US" dirty="0" smtClean="0">
                <a:cs typeface="Times New Roman" pitchFamily="18" charset="0"/>
              </a:rPr>
              <a:t>.</a:t>
            </a:r>
          </a:p>
          <a:p>
            <a:r>
              <a:rPr lang="en-US" dirty="0" err="1" smtClean="0">
                <a:cs typeface="Times New Roman" pitchFamily="18" charset="0"/>
              </a:rPr>
              <a:t>Janë</a:t>
            </a:r>
            <a:r>
              <a:rPr lang="en-US" dirty="0" smtClean="0">
                <a:cs typeface="Times New Roman" pitchFamily="18" charset="0"/>
              </a:rPr>
              <a:t> </a:t>
            </a:r>
            <a:r>
              <a:rPr lang="en-US" dirty="0" err="1" smtClean="0">
                <a:cs typeface="Times New Roman" pitchFamily="18" charset="0"/>
              </a:rPr>
              <a:t>konfirmuar</a:t>
            </a:r>
            <a:r>
              <a:rPr lang="en-US" dirty="0" smtClean="0">
                <a:cs typeface="Times New Roman" pitchFamily="18" charset="0"/>
              </a:rPr>
              <a:t> 612 </a:t>
            </a:r>
            <a:r>
              <a:rPr lang="en-US" dirty="0" err="1" smtClean="0">
                <a:cs typeface="Times New Roman" pitchFamily="18" charset="0"/>
              </a:rPr>
              <a:t>akte</a:t>
            </a:r>
            <a:r>
              <a:rPr lang="en-US" dirty="0" smtClean="0">
                <a:cs typeface="Times New Roman" pitchFamily="18" charset="0"/>
              </a:rPr>
              <a:t> </a:t>
            </a:r>
          </a:p>
          <a:p>
            <a:r>
              <a:rPr lang="en-US" dirty="0" err="1" smtClean="0">
                <a:cs typeface="Times New Roman" pitchFamily="18" charset="0"/>
              </a:rPr>
              <a:t>Janë</a:t>
            </a:r>
            <a:r>
              <a:rPr lang="en-US" dirty="0" smtClean="0">
                <a:cs typeface="Times New Roman" pitchFamily="18" charset="0"/>
              </a:rPr>
              <a:t> </a:t>
            </a:r>
            <a:r>
              <a:rPr lang="en-US" dirty="0" err="1" smtClean="0">
                <a:cs typeface="Times New Roman" pitchFamily="18" charset="0"/>
              </a:rPr>
              <a:t>kthyer</a:t>
            </a:r>
            <a:r>
              <a:rPr lang="en-US" dirty="0" smtClean="0">
                <a:cs typeface="Times New Roman" pitchFamily="18" charset="0"/>
              </a:rPr>
              <a:t> </a:t>
            </a:r>
            <a:r>
              <a:rPr lang="en-US" dirty="0" err="1" smtClean="0">
                <a:cs typeface="Times New Roman" pitchFamily="18" charset="0"/>
              </a:rPr>
              <a:t>për</a:t>
            </a:r>
            <a:r>
              <a:rPr lang="en-US" dirty="0" smtClean="0">
                <a:cs typeface="Times New Roman" pitchFamily="18" charset="0"/>
              </a:rPr>
              <a:t> </a:t>
            </a:r>
            <a:r>
              <a:rPr lang="en-US" dirty="0" err="1" smtClean="0">
                <a:cs typeface="Times New Roman" pitchFamily="18" charset="0"/>
              </a:rPr>
              <a:t>rishqyrtim</a:t>
            </a:r>
            <a:r>
              <a:rPr lang="en-US" dirty="0" smtClean="0">
                <a:cs typeface="Times New Roman" pitchFamily="18" charset="0"/>
              </a:rPr>
              <a:t> </a:t>
            </a:r>
            <a:r>
              <a:rPr lang="en-US" dirty="0" err="1" smtClean="0">
                <a:cs typeface="Times New Roman" pitchFamily="18" charset="0"/>
              </a:rPr>
              <a:t>ose</a:t>
            </a:r>
            <a:r>
              <a:rPr lang="en-US" dirty="0" smtClean="0">
                <a:cs typeface="Times New Roman" pitchFamily="18" charset="0"/>
              </a:rPr>
              <a:t> </a:t>
            </a:r>
            <a:r>
              <a:rPr lang="en-US" dirty="0" err="1" smtClean="0">
                <a:cs typeface="Times New Roman" pitchFamily="18" charset="0"/>
              </a:rPr>
              <a:t>janë</a:t>
            </a:r>
            <a:r>
              <a:rPr lang="en-US" dirty="0" smtClean="0">
                <a:cs typeface="Times New Roman" pitchFamily="18" charset="0"/>
              </a:rPr>
              <a:t> </a:t>
            </a:r>
            <a:r>
              <a:rPr lang="en-US" dirty="0" err="1" smtClean="0">
                <a:cs typeface="Times New Roman" pitchFamily="18" charset="0"/>
              </a:rPr>
              <a:t>kërkuar</a:t>
            </a:r>
            <a:r>
              <a:rPr lang="en-US" dirty="0" smtClean="0">
                <a:cs typeface="Times New Roman" pitchFamily="18" charset="0"/>
              </a:rPr>
              <a:t> </a:t>
            </a:r>
            <a:r>
              <a:rPr lang="en-US" dirty="0" err="1" smtClean="0">
                <a:cs typeface="Times New Roman" pitchFamily="18" charset="0"/>
              </a:rPr>
              <a:t>të</a:t>
            </a:r>
            <a:r>
              <a:rPr lang="en-US" dirty="0" smtClean="0">
                <a:cs typeface="Times New Roman" pitchFamily="18" charset="0"/>
              </a:rPr>
              <a:t> </a:t>
            </a:r>
            <a:r>
              <a:rPr lang="en-US" dirty="0" err="1" smtClean="0">
                <a:cs typeface="Times New Roman" pitchFamily="18" charset="0"/>
              </a:rPr>
              <a:t>dhëna</a:t>
            </a:r>
            <a:r>
              <a:rPr lang="en-US" dirty="0" smtClean="0">
                <a:cs typeface="Times New Roman" pitchFamily="18" charset="0"/>
              </a:rPr>
              <a:t> </a:t>
            </a:r>
            <a:r>
              <a:rPr lang="en-US" dirty="0" err="1" smtClean="0">
                <a:cs typeface="Times New Roman" pitchFamily="18" charset="0"/>
              </a:rPr>
              <a:t>plotësuese</a:t>
            </a:r>
            <a:r>
              <a:rPr lang="en-US" dirty="0" smtClean="0">
                <a:cs typeface="Times New Roman" pitchFamily="18" charset="0"/>
              </a:rPr>
              <a:t> </a:t>
            </a:r>
            <a:r>
              <a:rPr lang="en-US" dirty="0" err="1" smtClean="0">
                <a:cs typeface="Times New Roman" pitchFamily="18" charset="0"/>
              </a:rPr>
              <a:t>për</a:t>
            </a:r>
            <a:r>
              <a:rPr lang="en-US" dirty="0" smtClean="0">
                <a:cs typeface="Times New Roman" pitchFamily="18" charset="0"/>
              </a:rPr>
              <a:t> 38 </a:t>
            </a:r>
            <a:r>
              <a:rPr lang="en-US" dirty="0" err="1" smtClean="0">
                <a:cs typeface="Times New Roman" pitchFamily="18" charset="0"/>
              </a:rPr>
              <a:t>akte</a:t>
            </a:r>
            <a:r>
              <a:rPr lang="en-US" dirty="0" smtClean="0">
                <a:cs typeface="Times New Roman" pitchFamily="18" charset="0"/>
              </a:rPr>
              <a:t>.</a:t>
            </a:r>
          </a:p>
          <a:p>
            <a:r>
              <a:rPr lang="en-US" dirty="0" err="1" smtClean="0">
                <a:cs typeface="Times New Roman" pitchFamily="18" charset="0"/>
              </a:rPr>
              <a:t>Monitorim</a:t>
            </a:r>
            <a:r>
              <a:rPr lang="en-US" dirty="0" smtClean="0">
                <a:cs typeface="Times New Roman" pitchFamily="18" charset="0"/>
              </a:rPr>
              <a:t> </a:t>
            </a:r>
            <a:r>
              <a:rPr lang="en-US" dirty="0" err="1" smtClean="0">
                <a:cs typeface="Times New Roman" pitchFamily="18" charset="0"/>
              </a:rPr>
              <a:t>i</a:t>
            </a:r>
            <a:r>
              <a:rPr lang="en-US" dirty="0" smtClean="0">
                <a:cs typeface="Times New Roman" pitchFamily="18" charset="0"/>
              </a:rPr>
              <a:t> </a:t>
            </a:r>
            <a:r>
              <a:rPr lang="en-US" dirty="0" err="1" smtClean="0">
                <a:cs typeface="Times New Roman" pitchFamily="18" charset="0"/>
              </a:rPr>
              <a:t>buxhetimit</a:t>
            </a:r>
            <a:r>
              <a:rPr lang="en-US" dirty="0" smtClean="0">
                <a:cs typeface="Times New Roman" pitchFamily="18" charset="0"/>
              </a:rPr>
              <a:t> me </a:t>
            </a:r>
            <a:r>
              <a:rPr lang="en-US" dirty="0" err="1" smtClean="0">
                <a:cs typeface="Times New Roman" pitchFamily="18" charset="0"/>
              </a:rPr>
              <a:t>pje</a:t>
            </a:r>
            <a:r>
              <a:rPr lang="sq-AL" dirty="0" smtClean="0">
                <a:cs typeface="Times New Roman" pitchFamily="18" charset="0"/>
              </a:rPr>
              <a:t>sëmarrje</a:t>
            </a:r>
            <a:endParaRPr lang="en-US" dirty="0" smtClean="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cs typeface="Times New Roman" pitchFamily="18" charset="0"/>
              </a:rPr>
              <a:t>ANKESA TË QYTETARËVE</a:t>
            </a:r>
            <a:endParaRPr lang="en-US" sz="2800" b="1" dirty="0"/>
          </a:p>
        </p:txBody>
      </p:sp>
      <p:sp>
        <p:nvSpPr>
          <p:cNvPr id="3" name="Content Placeholder 2"/>
          <p:cNvSpPr>
            <a:spLocks noGrp="1"/>
          </p:cNvSpPr>
          <p:nvPr>
            <p:ph idx="1"/>
          </p:nvPr>
        </p:nvSpPr>
        <p:spPr>
          <a:xfrm>
            <a:off x="381000" y="1295400"/>
            <a:ext cx="8305800" cy="5105400"/>
          </a:xfrm>
        </p:spPr>
        <p:style>
          <a:lnRef idx="3">
            <a:schemeClr val="lt1"/>
          </a:lnRef>
          <a:fillRef idx="1">
            <a:schemeClr val="accent1"/>
          </a:fillRef>
          <a:effectRef idx="1">
            <a:schemeClr val="accent1"/>
          </a:effectRef>
          <a:fontRef idx="minor">
            <a:schemeClr val="lt1"/>
          </a:fontRef>
        </p:style>
        <p:txBody>
          <a:bodyPr>
            <a:normAutofit fontScale="70000" lnSpcReduction="20000"/>
          </a:bodyPr>
          <a:lstStyle/>
          <a:p>
            <a:pPr algn="just">
              <a:buNone/>
            </a:pPr>
            <a:r>
              <a:rPr lang="en-US" sz="3600" dirty="0" smtClean="0"/>
              <a:t>      </a:t>
            </a:r>
            <a:r>
              <a:rPr lang="sq-AL" sz="3600" dirty="0" smtClean="0"/>
              <a:t>Gjatë vitit 202</a:t>
            </a:r>
            <a:r>
              <a:rPr lang="en-US" sz="3600" dirty="0"/>
              <a:t>3</a:t>
            </a:r>
            <a:r>
              <a:rPr lang="sq-AL" sz="3600" dirty="0" smtClean="0"/>
              <a:t> në Institucionin e Prefektit të Qarkut Elbasan kanë paraqitur ankesë ose kërkesë </a:t>
            </a:r>
            <a:r>
              <a:rPr lang="en-US" sz="3600" dirty="0" smtClean="0"/>
              <a:t>71</a:t>
            </a:r>
            <a:r>
              <a:rPr lang="sq-AL" sz="3600" dirty="0" smtClean="0"/>
              <a:t> subjekte fizik ose juridik. Ankesat ose kërkesat kanë qenë të natyrave të ndryshme si:</a:t>
            </a:r>
            <a:endParaRPr lang="en-US" sz="3600" dirty="0" smtClean="0"/>
          </a:p>
          <a:p>
            <a:pPr lvl="0" algn="just"/>
            <a:r>
              <a:rPr lang="sq-AL" sz="3600" dirty="0" smtClean="0"/>
              <a:t>Kërkesa për punësim</a:t>
            </a:r>
            <a:endParaRPr lang="en-US" sz="3600" dirty="0" smtClean="0"/>
          </a:p>
          <a:p>
            <a:pPr lvl="0" algn="just"/>
            <a:r>
              <a:rPr lang="sq-AL" sz="3600" dirty="0" smtClean="0"/>
              <a:t>Kërkesa për përfshirje në progamet e strehimit social</a:t>
            </a:r>
            <a:endParaRPr lang="en-US" sz="3600" dirty="0" smtClean="0"/>
          </a:p>
          <a:p>
            <a:pPr lvl="0" algn="just"/>
            <a:r>
              <a:rPr lang="sq-AL" sz="3600" dirty="0" smtClean="0"/>
              <a:t>Lirim rruge</a:t>
            </a:r>
            <a:endParaRPr lang="en-US" sz="3600" dirty="0" smtClean="0"/>
          </a:p>
          <a:p>
            <a:pPr lvl="0" algn="just"/>
            <a:r>
              <a:rPr lang="sq-AL" sz="3600" dirty="0" smtClean="0"/>
              <a:t>Mosveprim ose veprime në kundërshtim me ligjin të degëve territoriale ose të organeve të vetëqeverisjes vendore</a:t>
            </a:r>
            <a:endParaRPr lang="en-US" sz="3600" dirty="0" smtClean="0"/>
          </a:p>
          <a:p>
            <a:pPr lvl="0" algn="just"/>
            <a:r>
              <a:rPr lang="sq-AL" sz="3600" dirty="0" smtClean="0"/>
              <a:t>Informacion në lidhje me vendime të KVVTP</a:t>
            </a:r>
            <a:endParaRPr lang="en-US" sz="3600" dirty="0" smtClean="0"/>
          </a:p>
          <a:p>
            <a:pPr lvl="0" algn="just"/>
            <a:r>
              <a:rPr lang="sq-AL" sz="3600" dirty="0" smtClean="0"/>
              <a:t>Ankesa për vendime të Këshillit të Bashkisë</a:t>
            </a:r>
          </a:p>
          <a:p>
            <a:pPr lvl="0" algn="just">
              <a:buNone/>
            </a:pPr>
            <a:endParaRPr lang="en-US" sz="3600" dirty="0" smtClean="0"/>
          </a:p>
          <a:p>
            <a:pPr algn="just"/>
            <a:r>
              <a:rPr lang="sq-AL" sz="3600" dirty="0" smtClean="0">
                <a:cs typeface="Times New Roman" pitchFamily="18" charset="0"/>
              </a:rPr>
              <a:t>Kërkesat/ankesat janë trajtuar nga sektorët në bazë të natyrës së problemit. </a:t>
            </a:r>
          </a:p>
          <a:p>
            <a:pPr algn="just">
              <a:buNone/>
            </a:pPr>
            <a:endParaRPr lang="sq-AL" sz="3600"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r>
              <a:rPr lang="en-US" sz="2800" b="1" dirty="0" smtClean="0">
                <a:cs typeface="Times New Roman" pitchFamily="18" charset="0"/>
              </a:rPr>
              <a:t>VERIFIKIMI NË VEND I LIGJSHMËRISË SË AKTEVE</a:t>
            </a:r>
            <a:endParaRPr lang="en-US" sz="2800" b="1" dirty="0"/>
          </a:p>
        </p:txBody>
      </p:sp>
      <p:sp>
        <p:nvSpPr>
          <p:cNvPr id="3" name="Content Placeholder 2"/>
          <p:cNvSpPr>
            <a:spLocks noGrp="1"/>
          </p:cNvSpPr>
          <p:nvPr>
            <p:ph idx="1"/>
          </p:nvPr>
        </p:nvSpPr>
        <p:spPr>
          <a:xfrm>
            <a:off x="457200" y="1447800"/>
            <a:ext cx="8229600" cy="5181600"/>
          </a:xfrm>
        </p:spPr>
        <p:style>
          <a:lnRef idx="3">
            <a:schemeClr val="lt1"/>
          </a:lnRef>
          <a:fillRef idx="1">
            <a:schemeClr val="accent1"/>
          </a:fillRef>
          <a:effectRef idx="1">
            <a:schemeClr val="accent1"/>
          </a:effectRef>
          <a:fontRef idx="minor">
            <a:schemeClr val="lt1"/>
          </a:fontRef>
        </p:style>
        <p:txBody>
          <a:bodyPr>
            <a:normAutofit/>
          </a:bodyPr>
          <a:lstStyle/>
          <a:p>
            <a:pPr algn="just"/>
            <a:r>
              <a:rPr lang="sq-AL" dirty="0" smtClean="0"/>
              <a:t>Në mbështetje të nenit 17 të ligjit nr.107/2016 “Për Prefektin e Qarkut” janë realizuar verifikimet në vend, </a:t>
            </a:r>
            <a:r>
              <a:rPr lang="en-US" dirty="0" smtClean="0"/>
              <a:t>n</a:t>
            </a:r>
            <a:r>
              <a:rPr lang="sq-AL" dirty="0" smtClean="0"/>
              <a:t>ë 7 Bashki </a:t>
            </a:r>
            <a:r>
              <a:rPr lang="en-US" dirty="0" err="1" smtClean="0"/>
              <a:t>dhe</a:t>
            </a:r>
            <a:r>
              <a:rPr lang="en-US" dirty="0" smtClean="0"/>
              <a:t> </a:t>
            </a:r>
            <a:r>
              <a:rPr lang="en-US" dirty="0" err="1" smtClean="0"/>
              <a:t>Këshillin</a:t>
            </a:r>
            <a:r>
              <a:rPr lang="en-US" dirty="0" smtClean="0"/>
              <a:t> e </a:t>
            </a:r>
            <a:r>
              <a:rPr lang="en-US" dirty="0" err="1" smtClean="0"/>
              <a:t>Qarkut</a:t>
            </a:r>
            <a:r>
              <a:rPr lang="en-US" dirty="0" smtClean="0"/>
              <a:t>  </a:t>
            </a:r>
            <a:r>
              <a:rPr lang="en-US" dirty="0" err="1" smtClean="0"/>
              <a:t>Elbasan</a:t>
            </a:r>
            <a:r>
              <a:rPr lang="sq-AL" dirty="0" smtClean="0"/>
              <a:t>, për periudhën përkatëse</a:t>
            </a:r>
            <a:r>
              <a:rPr lang="en-US" dirty="0" smtClean="0"/>
              <a:t>.</a:t>
            </a:r>
          </a:p>
          <a:p>
            <a:pPr algn="just"/>
            <a:r>
              <a:rPr lang="sq-AL" dirty="0" smtClean="0"/>
              <a:t>Është respektuar procedura për njoftimin e programit të verifik</a:t>
            </a:r>
            <a:r>
              <a:rPr lang="en-US" dirty="0" err="1" smtClean="0"/>
              <a:t>i</a:t>
            </a:r>
            <a:r>
              <a:rPr lang="sq-AL" dirty="0" smtClean="0"/>
              <a:t>mit.</a:t>
            </a:r>
            <a:endParaRPr lang="en-US" dirty="0" smtClean="0"/>
          </a:p>
          <a:p>
            <a:pPr algn="just"/>
            <a:r>
              <a:rPr lang="sq-AL" dirty="0" smtClean="0"/>
              <a:t>Nga verifikimi në vend i ligjshmërisë së akteve nuk janë hasur problematika të rëndësishme</a:t>
            </a:r>
            <a:r>
              <a:rPr lang="en-US"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sq-AL" sz="3100" b="1" dirty="0" smtClean="0"/>
              <a:t/>
            </a:r>
            <a:br>
              <a:rPr lang="sq-AL" sz="3100" b="1" dirty="0" smtClean="0"/>
            </a:br>
            <a:r>
              <a:rPr lang="en-GB" sz="3100" b="1" dirty="0" err="1" smtClean="0"/>
              <a:t>Buxheti</a:t>
            </a:r>
            <a:r>
              <a:rPr lang="en-GB" sz="3100" b="1" dirty="0" smtClean="0"/>
              <a:t/>
            </a:r>
            <a:br>
              <a:rPr lang="en-GB" sz="3100" b="1" dirty="0" smtClean="0"/>
            </a:br>
            <a:r>
              <a:rPr lang="sq-AL" sz="3100" b="1" dirty="0" smtClean="0"/>
              <a:t>(Përdorimi i fondeve për administratën e Prefektit)</a:t>
            </a:r>
            <a:r>
              <a:rPr lang="en-US" dirty="0" smtClean="0"/>
              <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2422255"/>
              </p:ext>
            </p:extLst>
          </p:nvPr>
        </p:nvGraphicFramePr>
        <p:xfrm>
          <a:off x="457200" y="1676400"/>
          <a:ext cx="8305799" cy="4800599"/>
        </p:xfrm>
        <a:graphic>
          <a:graphicData uri="http://schemas.openxmlformats.org/drawingml/2006/table">
            <a:tbl>
              <a:tblPr firstRow="1" bandRow="1">
                <a:tableStyleId>{616DA210-FB5B-4158-B5E0-FEB733F419BA}</a:tableStyleId>
              </a:tblPr>
              <a:tblGrid>
                <a:gridCol w="3067909"/>
                <a:gridCol w="3028091"/>
                <a:gridCol w="2209799"/>
              </a:tblGrid>
              <a:tr h="1193519">
                <a:tc>
                  <a:txBody>
                    <a:bodyPr/>
                    <a:lstStyle/>
                    <a:p>
                      <a:pPr algn="ctr"/>
                      <a:r>
                        <a:rPr lang="sq-AL" dirty="0" smtClean="0"/>
                        <a:t>Zërat Buxhetor</a:t>
                      </a:r>
                      <a:endParaRPr lang="en-US" dirty="0"/>
                    </a:p>
                  </a:txBody>
                  <a:tcPr>
                    <a:solidFill>
                      <a:schemeClr val="tx2">
                        <a:lumMod val="60000"/>
                        <a:lumOff val="40000"/>
                      </a:schemeClr>
                    </a:solidFill>
                  </a:tcPr>
                </a:tc>
                <a:tc>
                  <a:txBody>
                    <a:bodyPr/>
                    <a:lstStyle/>
                    <a:p>
                      <a:pPr algn="ctr"/>
                      <a:r>
                        <a:rPr lang="sq-AL" dirty="0" smtClean="0"/>
                        <a:t>Realizimi në Përqindje</a:t>
                      </a:r>
                      <a:r>
                        <a:rPr lang="en-US" dirty="0" smtClean="0"/>
                        <a:t> 2022</a:t>
                      </a:r>
                      <a:endParaRPr lang="en-US" dirty="0"/>
                    </a:p>
                  </a:txBody>
                  <a:tcPr>
                    <a:solidFill>
                      <a:schemeClr val="tx2">
                        <a:lumMod val="60000"/>
                        <a:lumOff val="40000"/>
                      </a:schemeClr>
                    </a:solidFill>
                  </a:tcPr>
                </a:tc>
                <a:tc>
                  <a:txBody>
                    <a:bodyPr/>
                    <a:lstStyle/>
                    <a:p>
                      <a:pPr algn="ctr"/>
                      <a:r>
                        <a:rPr lang="en-US" dirty="0" err="1" smtClean="0"/>
                        <a:t>Realizimi</a:t>
                      </a:r>
                      <a:r>
                        <a:rPr lang="en-US" dirty="0" smtClean="0"/>
                        <a:t> </a:t>
                      </a:r>
                      <a:r>
                        <a:rPr lang="en-US" dirty="0" err="1" smtClean="0"/>
                        <a:t>në</a:t>
                      </a:r>
                      <a:r>
                        <a:rPr lang="en-US" dirty="0" smtClean="0"/>
                        <a:t> </a:t>
                      </a:r>
                      <a:r>
                        <a:rPr lang="en-US" dirty="0" err="1" smtClean="0"/>
                        <a:t>Përqindje</a:t>
                      </a:r>
                      <a:r>
                        <a:rPr lang="en-US" dirty="0" smtClean="0"/>
                        <a:t> 2023</a:t>
                      </a:r>
                    </a:p>
                    <a:p>
                      <a:pPr algn="ctr"/>
                      <a:endParaRPr lang="en-US" dirty="0"/>
                    </a:p>
                  </a:txBody>
                  <a:tcPr>
                    <a:solidFill>
                      <a:schemeClr val="tx2">
                        <a:lumMod val="60000"/>
                        <a:lumOff val="40000"/>
                      </a:schemeClr>
                    </a:solidFill>
                  </a:tcPr>
                </a:tc>
              </a:tr>
              <a:tr h="484038">
                <a:tc>
                  <a:txBody>
                    <a:bodyPr/>
                    <a:lstStyle/>
                    <a:p>
                      <a:r>
                        <a:rPr lang="sq-AL" dirty="0" smtClean="0"/>
                        <a:t>Pagat</a:t>
                      </a:r>
                      <a:r>
                        <a:rPr lang="sq-AL" baseline="0" dirty="0" smtClean="0"/>
                        <a:t> </a:t>
                      </a:r>
                      <a:endParaRPr lang="en-US" dirty="0"/>
                    </a:p>
                  </a:txBody>
                  <a:tcPr>
                    <a:solidFill>
                      <a:schemeClr val="tx2">
                        <a:lumMod val="60000"/>
                        <a:lumOff val="40000"/>
                      </a:schemeClr>
                    </a:solidFill>
                  </a:tcPr>
                </a:tc>
                <a:tc>
                  <a:txBody>
                    <a:bodyPr/>
                    <a:lstStyle/>
                    <a:p>
                      <a:pPr algn="ctr"/>
                      <a:r>
                        <a:rPr lang="sq-AL" dirty="0" smtClean="0"/>
                        <a:t>9</a:t>
                      </a:r>
                      <a:r>
                        <a:rPr lang="en-US" dirty="0" smtClean="0"/>
                        <a:t>9</a:t>
                      </a:r>
                      <a:r>
                        <a:rPr lang="sq-AL" dirty="0" smtClean="0"/>
                        <a:t> %</a:t>
                      </a:r>
                      <a:endParaRPr lang="en-US" dirty="0"/>
                    </a:p>
                  </a:txBody>
                  <a:tcPr>
                    <a:solidFill>
                      <a:schemeClr val="tx2">
                        <a:lumMod val="60000"/>
                        <a:lumOff val="40000"/>
                      </a:schemeClr>
                    </a:solidFill>
                  </a:tcPr>
                </a:tc>
                <a:tc>
                  <a:txBody>
                    <a:bodyPr/>
                    <a:lstStyle/>
                    <a:p>
                      <a:pPr algn="ctr"/>
                      <a:r>
                        <a:rPr lang="sq-AL" dirty="0" smtClean="0"/>
                        <a:t>9</a:t>
                      </a:r>
                      <a:r>
                        <a:rPr lang="en-US" dirty="0" smtClean="0"/>
                        <a:t>8</a:t>
                      </a:r>
                      <a:r>
                        <a:rPr lang="sq-AL" dirty="0" smtClean="0"/>
                        <a:t> %</a:t>
                      </a:r>
                      <a:endParaRPr lang="en-US" dirty="0"/>
                    </a:p>
                  </a:txBody>
                  <a:tcPr>
                    <a:solidFill>
                      <a:schemeClr val="tx2">
                        <a:lumMod val="60000"/>
                        <a:lumOff val="40000"/>
                      </a:schemeClr>
                    </a:solidFill>
                  </a:tcPr>
                </a:tc>
              </a:tr>
              <a:tr h="484038">
                <a:tc>
                  <a:txBody>
                    <a:bodyPr/>
                    <a:lstStyle/>
                    <a:p>
                      <a:r>
                        <a:rPr lang="sq-AL" dirty="0" smtClean="0"/>
                        <a:t>Sigurimet Shoqërore</a:t>
                      </a:r>
                      <a:endParaRPr lang="en-US" dirty="0"/>
                    </a:p>
                  </a:txBody>
                  <a:tcPr>
                    <a:solidFill>
                      <a:schemeClr val="tx2">
                        <a:lumMod val="60000"/>
                        <a:lumOff val="40000"/>
                      </a:schemeClr>
                    </a:solidFill>
                  </a:tcPr>
                </a:tc>
                <a:tc>
                  <a:txBody>
                    <a:bodyPr/>
                    <a:lstStyle/>
                    <a:p>
                      <a:pPr algn="ctr"/>
                      <a:r>
                        <a:rPr lang="en-US" dirty="0" smtClean="0"/>
                        <a:t>97</a:t>
                      </a:r>
                      <a:r>
                        <a:rPr lang="sq-AL" dirty="0" smtClean="0"/>
                        <a:t> %</a:t>
                      </a:r>
                      <a:endParaRPr lang="en-US" dirty="0"/>
                    </a:p>
                  </a:txBody>
                  <a:tcPr>
                    <a:solidFill>
                      <a:schemeClr val="tx2">
                        <a:lumMod val="60000"/>
                        <a:lumOff val="40000"/>
                      </a:schemeClr>
                    </a:solidFill>
                  </a:tcPr>
                </a:tc>
                <a:tc>
                  <a:txBody>
                    <a:bodyPr/>
                    <a:lstStyle/>
                    <a:p>
                      <a:pPr algn="ctr"/>
                      <a:r>
                        <a:rPr lang="en-US" dirty="0" smtClean="0"/>
                        <a:t>91</a:t>
                      </a:r>
                      <a:r>
                        <a:rPr lang="sq-AL" dirty="0" smtClean="0"/>
                        <a:t> %</a:t>
                      </a:r>
                      <a:endParaRPr lang="en-US" dirty="0"/>
                    </a:p>
                  </a:txBody>
                  <a:tcPr>
                    <a:solidFill>
                      <a:schemeClr val="tx2">
                        <a:lumMod val="60000"/>
                        <a:lumOff val="40000"/>
                      </a:schemeClr>
                    </a:solidFill>
                  </a:tcPr>
                </a:tc>
              </a:tr>
              <a:tr h="484038">
                <a:tc>
                  <a:txBody>
                    <a:bodyPr/>
                    <a:lstStyle/>
                    <a:p>
                      <a:r>
                        <a:rPr lang="sq-AL" dirty="0" smtClean="0"/>
                        <a:t>Shpenzime</a:t>
                      </a:r>
                      <a:r>
                        <a:rPr lang="sq-AL" baseline="0" dirty="0" smtClean="0"/>
                        <a:t> Operative </a:t>
                      </a:r>
                      <a:endParaRPr lang="en-US" dirty="0"/>
                    </a:p>
                  </a:txBody>
                  <a:tcPr>
                    <a:solidFill>
                      <a:schemeClr val="tx2">
                        <a:lumMod val="60000"/>
                        <a:lumOff val="40000"/>
                      </a:schemeClr>
                    </a:solidFill>
                  </a:tcPr>
                </a:tc>
                <a:tc>
                  <a:txBody>
                    <a:bodyPr/>
                    <a:lstStyle/>
                    <a:p>
                      <a:pPr algn="ctr"/>
                      <a:r>
                        <a:rPr lang="sq-AL" dirty="0" smtClean="0"/>
                        <a:t>97 %</a:t>
                      </a:r>
                      <a:endParaRPr lang="en-US" dirty="0"/>
                    </a:p>
                  </a:txBody>
                  <a:tcPr>
                    <a:solidFill>
                      <a:schemeClr val="tx2">
                        <a:lumMod val="60000"/>
                        <a:lumOff val="40000"/>
                      </a:schemeClr>
                    </a:solidFill>
                  </a:tcPr>
                </a:tc>
                <a:tc>
                  <a:txBody>
                    <a:bodyPr/>
                    <a:lstStyle/>
                    <a:p>
                      <a:pPr algn="ctr"/>
                      <a:r>
                        <a:rPr lang="sq-AL" dirty="0" smtClean="0"/>
                        <a:t>9</a:t>
                      </a:r>
                      <a:r>
                        <a:rPr lang="en-US" dirty="0" smtClean="0"/>
                        <a:t>9</a:t>
                      </a:r>
                      <a:r>
                        <a:rPr lang="sq-AL" dirty="0" smtClean="0"/>
                        <a:t> %</a:t>
                      </a:r>
                      <a:endParaRPr lang="en-US" dirty="0"/>
                    </a:p>
                  </a:txBody>
                  <a:tcPr>
                    <a:solidFill>
                      <a:schemeClr val="tx2">
                        <a:lumMod val="60000"/>
                        <a:lumOff val="40000"/>
                      </a:schemeClr>
                    </a:solidFill>
                  </a:tcPr>
                </a:tc>
              </a:tr>
              <a:tr h="484038">
                <a:tc>
                  <a:txBody>
                    <a:bodyPr/>
                    <a:lstStyle/>
                    <a:p>
                      <a:r>
                        <a:rPr lang="sq-AL" dirty="0" smtClean="0"/>
                        <a:t>Transferta për Buxhetin</a:t>
                      </a:r>
                      <a:endParaRPr lang="en-US" dirty="0"/>
                    </a:p>
                  </a:txBody>
                  <a:tcPr>
                    <a:solidFill>
                      <a:schemeClr val="tx2">
                        <a:lumMod val="60000"/>
                        <a:lumOff val="40000"/>
                      </a:schemeClr>
                    </a:solidFill>
                  </a:tcPr>
                </a:tc>
                <a:tc>
                  <a:txBody>
                    <a:bodyPr/>
                    <a:lstStyle/>
                    <a:p>
                      <a:pPr algn="ctr"/>
                      <a:r>
                        <a:rPr lang="sq-AL" dirty="0" smtClean="0"/>
                        <a:t>9</a:t>
                      </a:r>
                      <a:r>
                        <a:rPr lang="en-US" dirty="0" smtClean="0"/>
                        <a:t>6</a:t>
                      </a:r>
                      <a:r>
                        <a:rPr lang="sq-AL" dirty="0" smtClean="0"/>
                        <a:t> %</a:t>
                      </a:r>
                      <a:endParaRPr lang="en-US" dirty="0"/>
                    </a:p>
                  </a:txBody>
                  <a:tcPr>
                    <a:solidFill>
                      <a:schemeClr val="tx2">
                        <a:lumMod val="60000"/>
                        <a:lumOff val="40000"/>
                      </a:schemeClr>
                    </a:solidFill>
                  </a:tcPr>
                </a:tc>
                <a:tc>
                  <a:txBody>
                    <a:bodyPr/>
                    <a:lstStyle/>
                    <a:p>
                      <a:pPr algn="ctr"/>
                      <a:r>
                        <a:rPr lang="en-US" dirty="0" smtClean="0"/>
                        <a:t>100</a:t>
                      </a:r>
                      <a:r>
                        <a:rPr lang="sq-AL" dirty="0" smtClean="0"/>
                        <a:t> %</a:t>
                      </a:r>
                      <a:endParaRPr lang="en-US" dirty="0"/>
                    </a:p>
                  </a:txBody>
                  <a:tcPr>
                    <a:solidFill>
                      <a:schemeClr val="tx2">
                        <a:lumMod val="60000"/>
                        <a:lumOff val="40000"/>
                      </a:schemeClr>
                    </a:solidFill>
                  </a:tcPr>
                </a:tc>
              </a:tr>
              <a:tr h="835464">
                <a:tc>
                  <a:txBody>
                    <a:bodyPr/>
                    <a:lstStyle/>
                    <a:p>
                      <a:r>
                        <a:rPr lang="sq-AL" dirty="0" smtClean="0"/>
                        <a:t>Shpenzime për rritjen e Aktiveve të Qëndrueshme</a:t>
                      </a:r>
                      <a:endParaRPr lang="en-US" dirty="0"/>
                    </a:p>
                  </a:txBody>
                  <a:tcPr>
                    <a:solidFill>
                      <a:schemeClr val="tx2">
                        <a:lumMod val="60000"/>
                        <a:lumOff val="40000"/>
                      </a:schemeClr>
                    </a:solidFill>
                  </a:tcPr>
                </a:tc>
                <a:tc>
                  <a:txBody>
                    <a:bodyPr/>
                    <a:lstStyle/>
                    <a:p>
                      <a:pPr algn="ctr"/>
                      <a:r>
                        <a:rPr lang="en-US" dirty="0" smtClean="0"/>
                        <a:t>100</a:t>
                      </a:r>
                      <a:r>
                        <a:rPr lang="sq-AL" dirty="0" smtClean="0"/>
                        <a:t> %</a:t>
                      </a:r>
                      <a:endParaRPr lang="en-US" dirty="0"/>
                    </a:p>
                  </a:txBody>
                  <a:tcPr>
                    <a:solidFill>
                      <a:schemeClr val="tx2">
                        <a:lumMod val="60000"/>
                        <a:lumOff val="40000"/>
                      </a:schemeClr>
                    </a:solidFill>
                  </a:tcPr>
                </a:tc>
                <a:tc>
                  <a:txBody>
                    <a:bodyPr/>
                    <a:lstStyle/>
                    <a:p>
                      <a:pPr algn="ctr"/>
                      <a:r>
                        <a:rPr lang="en-US" dirty="0" smtClean="0"/>
                        <a:t>0</a:t>
                      </a:r>
                      <a:r>
                        <a:rPr lang="sq-AL" dirty="0" smtClean="0"/>
                        <a:t> %</a:t>
                      </a:r>
                      <a:endParaRPr lang="en-US" dirty="0"/>
                    </a:p>
                  </a:txBody>
                  <a:tcPr>
                    <a:solidFill>
                      <a:schemeClr val="tx2">
                        <a:lumMod val="60000"/>
                        <a:lumOff val="40000"/>
                      </a:schemeClr>
                    </a:solidFill>
                  </a:tcPr>
                </a:tc>
              </a:tr>
              <a:tr h="835464">
                <a:tc>
                  <a:txBody>
                    <a:bodyPr/>
                    <a:lstStyle/>
                    <a:p>
                      <a:r>
                        <a:rPr lang="sq-AL" b="1" dirty="0" smtClean="0"/>
                        <a:t>Totali </a:t>
                      </a:r>
                    </a:p>
                  </a:txBody>
                  <a:tcPr>
                    <a:solidFill>
                      <a:schemeClr val="tx2">
                        <a:lumMod val="60000"/>
                        <a:lumOff val="40000"/>
                      </a:schemeClr>
                    </a:solidFill>
                  </a:tcPr>
                </a:tc>
                <a:tc>
                  <a:txBody>
                    <a:bodyPr/>
                    <a:lstStyle/>
                    <a:p>
                      <a:pPr algn="ctr"/>
                      <a:r>
                        <a:rPr lang="sq-AL" b="1" dirty="0" smtClean="0"/>
                        <a:t>9</a:t>
                      </a:r>
                      <a:r>
                        <a:rPr lang="en-US" b="1" dirty="0" smtClean="0"/>
                        <a:t>8</a:t>
                      </a:r>
                      <a:r>
                        <a:rPr lang="sq-AL" b="1" dirty="0" smtClean="0"/>
                        <a:t> %</a:t>
                      </a:r>
                    </a:p>
                    <a:p>
                      <a:pPr algn="ctr"/>
                      <a:endParaRPr lang="sq-AL" b="1" dirty="0" smtClean="0"/>
                    </a:p>
                  </a:txBody>
                  <a:tcPr>
                    <a:solidFill>
                      <a:schemeClr val="tx2">
                        <a:lumMod val="60000"/>
                        <a:lumOff val="40000"/>
                      </a:schemeClr>
                    </a:solidFill>
                  </a:tcPr>
                </a:tc>
                <a:tc>
                  <a:txBody>
                    <a:bodyPr/>
                    <a:lstStyle/>
                    <a:p>
                      <a:pPr algn="ctr"/>
                      <a:r>
                        <a:rPr lang="sq-AL" b="1" dirty="0" smtClean="0"/>
                        <a:t>9</a:t>
                      </a:r>
                      <a:r>
                        <a:rPr lang="en-US" b="1" dirty="0" smtClean="0"/>
                        <a:t>7</a:t>
                      </a:r>
                      <a:r>
                        <a:rPr lang="sq-AL" b="1" dirty="0" smtClean="0"/>
                        <a:t> %</a:t>
                      </a:r>
                    </a:p>
                  </a:txBody>
                  <a:tcPr>
                    <a:solidFill>
                      <a:schemeClr val="tx2">
                        <a:lumMod val="60000"/>
                        <a:lumOff val="40000"/>
                      </a:schemeClr>
                    </a:solidFill>
                  </a:tcPr>
                </a:tc>
              </a:tr>
            </a:tbl>
          </a:graphicData>
        </a:graphic>
      </p:graphicFrame>
    </p:spTree>
    <p:extLst>
      <p:ext uri="{BB962C8B-B14F-4D97-AF65-F5344CB8AC3E}">
        <p14:creationId xmlns:p14="http://schemas.microsoft.com/office/powerpoint/2010/main" val="36776649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915400" cy="1143000"/>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sq-AL" sz="3100" b="1" dirty="0" smtClean="0"/>
              <a:t>BUXHETI</a:t>
            </a:r>
            <a:br>
              <a:rPr lang="sq-AL" sz="3100" b="1" dirty="0" smtClean="0"/>
            </a:br>
            <a:r>
              <a:rPr lang="sq-AL" sz="3100" b="1" dirty="0" smtClean="0"/>
              <a:t>(Përdorimi i fondeve për Administratën e Gjendjes Civile</a:t>
            </a:r>
            <a:r>
              <a:rPr lang="sq-AL"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7649191"/>
              </p:ext>
            </p:extLst>
          </p:nvPr>
        </p:nvGraphicFramePr>
        <p:xfrm>
          <a:off x="304800" y="1600200"/>
          <a:ext cx="8686800" cy="5105401"/>
        </p:xfrm>
        <a:graphic>
          <a:graphicData uri="http://schemas.openxmlformats.org/drawingml/2006/table">
            <a:tbl>
              <a:tblPr firstRow="1" bandRow="1">
                <a:tableStyleId>{616DA210-FB5B-4158-B5E0-FEB733F419BA}</a:tableStyleId>
              </a:tblPr>
              <a:tblGrid>
                <a:gridCol w="4176345"/>
                <a:gridCol w="1943901"/>
                <a:gridCol w="2566554"/>
              </a:tblGrid>
              <a:tr h="2566611">
                <a:tc>
                  <a:txBody>
                    <a:bodyPr/>
                    <a:lstStyle/>
                    <a:p>
                      <a:pPr algn="ctr"/>
                      <a:r>
                        <a:rPr lang="sq-AL" dirty="0" smtClean="0"/>
                        <a:t>Zërat Buxhetor</a:t>
                      </a:r>
                      <a:endParaRPr lang="en-US" dirty="0"/>
                    </a:p>
                  </a:txBody>
                  <a:tcPr>
                    <a:solidFill>
                      <a:srgbClr val="00B0F0"/>
                    </a:solidFill>
                  </a:tcPr>
                </a:tc>
                <a:tc>
                  <a:txBody>
                    <a:bodyPr/>
                    <a:lstStyle/>
                    <a:p>
                      <a:pPr algn="ctr"/>
                      <a:r>
                        <a:rPr lang="sq-AL" dirty="0" smtClean="0"/>
                        <a:t>Realizimi</a:t>
                      </a:r>
                      <a:r>
                        <a:rPr lang="sq-AL" baseline="0" dirty="0" smtClean="0"/>
                        <a:t> në përqindje</a:t>
                      </a:r>
                      <a:r>
                        <a:rPr lang="en-US" baseline="0" dirty="0" smtClean="0"/>
                        <a:t> </a:t>
                      </a:r>
                    </a:p>
                    <a:p>
                      <a:pPr algn="ctr"/>
                      <a:r>
                        <a:rPr lang="en-US" baseline="0" dirty="0" smtClean="0"/>
                        <a:t>2022</a:t>
                      </a:r>
                      <a:endParaRPr lang="en-US" dirty="0"/>
                    </a:p>
                  </a:txBody>
                  <a:tcPr>
                    <a:solidFill>
                      <a:srgbClr val="00B0F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q-AL" dirty="0" smtClean="0"/>
                        <a:t>Realizimi</a:t>
                      </a:r>
                      <a:r>
                        <a:rPr lang="sq-AL" baseline="0" dirty="0" smtClean="0"/>
                        <a:t> në përqindje</a:t>
                      </a:r>
                      <a:endParaRPr lang="en-US" baseline="0" dirty="0" smtClean="0"/>
                    </a:p>
                    <a:p>
                      <a:pPr marL="0" marR="0" lvl="0" indent="0" algn="ctr" defTabSz="914400" rtl="0" eaLnBrk="1" fontAlgn="auto" latinLnBrk="0" hangingPunct="1">
                        <a:lnSpc>
                          <a:spcPct val="100000"/>
                        </a:lnSpc>
                        <a:spcBef>
                          <a:spcPts val="0"/>
                        </a:spcBef>
                        <a:spcAft>
                          <a:spcPts val="0"/>
                        </a:spcAft>
                        <a:buClrTx/>
                        <a:buSzTx/>
                        <a:buFontTx/>
                        <a:buNone/>
                        <a:tabLst/>
                        <a:defRPr/>
                      </a:pPr>
                      <a:r>
                        <a:rPr lang="en-US" baseline="0" dirty="0" smtClean="0"/>
                        <a:t>2023</a:t>
                      </a:r>
                      <a:endParaRPr lang="en-US" dirty="0" smtClean="0"/>
                    </a:p>
                    <a:p>
                      <a:pPr algn="ctr"/>
                      <a:endParaRPr lang="en-US" dirty="0"/>
                    </a:p>
                  </a:txBody>
                  <a:tcPr>
                    <a:solidFill>
                      <a:srgbClr val="00B0F0"/>
                    </a:solidFill>
                  </a:tcPr>
                </a:tc>
              </a:tr>
              <a:tr h="507758">
                <a:tc>
                  <a:txBody>
                    <a:bodyPr/>
                    <a:lstStyle/>
                    <a:p>
                      <a:r>
                        <a:rPr lang="sq-AL" dirty="0" smtClean="0"/>
                        <a:t>Paga</a:t>
                      </a:r>
                      <a:endParaRPr lang="en-US" dirty="0"/>
                    </a:p>
                  </a:txBody>
                  <a:tcPr>
                    <a:solidFill>
                      <a:srgbClr val="00B0F0"/>
                    </a:solidFill>
                  </a:tcPr>
                </a:tc>
                <a:tc>
                  <a:txBody>
                    <a:bodyPr/>
                    <a:lstStyle/>
                    <a:p>
                      <a:pPr algn="ctr"/>
                      <a:r>
                        <a:rPr lang="en-US" dirty="0" smtClean="0"/>
                        <a:t>95</a:t>
                      </a:r>
                      <a:r>
                        <a:rPr lang="sq-AL" dirty="0" smtClean="0"/>
                        <a:t>%</a:t>
                      </a:r>
                      <a:endParaRPr lang="en-US" dirty="0"/>
                    </a:p>
                  </a:txBody>
                  <a:tcPr>
                    <a:solidFill>
                      <a:srgbClr val="00B0F0"/>
                    </a:solidFill>
                  </a:tcPr>
                </a:tc>
                <a:tc>
                  <a:txBody>
                    <a:bodyPr/>
                    <a:lstStyle/>
                    <a:p>
                      <a:pPr algn="ctr"/>
                      <a:r>
                        <a:rPr lang="sq-AL" dirty="0" smtClean="0"/>
                        <a:t>9</a:t>
                      </a:r>
                      <a:r>
                        <a:rPr lang="en-US" dirty="0" smtClean="0"/>
                        <a:t>9</a:t>
                      </a:r>
                      <a:r>
                        <a:rPr lang="sq-AL" dirty="0" smtClean="0"/>
                        <a:t> %</a:t>
                      </a:r>
                      <a:endParaRPr lang="en-US" dirty="0"/>
                    </a:p>
                  </a:txBody>
                  <a:tcPr>
                    <a:solidFill>
                      <a:srgbClr val="00B0F0"/>
                    </a:solidFill>
                  </a:tcPr>
                </a:tc>
              </a:tr>
              <a:tr h="507758">
                <a:tc>
                  <a:txBody>
                    <a:bodyPr/>
                    <a:lstStyle/>
                    <a:p>
                      <a:r>
                        <a:rPr lang="sq-AL" dirty="0" smtClean="0"/>
                        <a:t>Sigurime</a:t>
                      </a:r>
                      <a:r>
                        <a:rPr lang="sq-AL" baseline="0" dirty="0" smtClean="0"/>
                        <a:t> Shoqërore</a:t>
                      </a:r>
                      <a:endParaRPr lang="en-US" dirty="0"/>
                    </a:p>
                  </a:txBody>
                  <a:tcPr>
                    <a:solidFill>
                      <a:srgbClr val="00B0F0"/>
                    </a:solidFill>
                  </a:tcPr>
                </a:tc>
                <a:tc>
                  <a:txBody>
                    <a:bodyPr/>
                    <a:lstStyle/>
                    <a:p>
                      <a:pPr algn="ctr"/>
                      <a:r>
                        <a:rPr lang="sq-AL" dirty="0" smtClean="0"/>
                        <a:t>9</a:t>
                      </a:r>
                      <a:r>
                        <a:rPr lang="en-US" dirty="0" smtClean="0"/>
                        <a:t>3</a:t>
                      </a:r>
                      <a:r>
                        <a:rPr lang="sq-AL" dirty="0" smtClean="0"/>
                        <a:t>%</a:t>
                      </a:r>
                      <a:endParaRPr lang="en-US" dirty="0"/>
                    </a:p>
                  </a:txBody>
                  <a:tcPr>
                    <a:solidFill>
                      <a:srgbClr val="00B0F0"/>
                    </a:solidFill>
                  </a:tcPr>
                </a:tc>
                <a:tc>
                  <a:txBody>
                    <a:bodyPr/>
                    <a:lstStyle/>
                    <a:p>
                      <a:pPr algn="ctr"/>
                      <a:r>
                        <a:rPr lang="en-US" dirty="0" smtClean="0"/>
                        <a:t>96</a:t>
                      </a:r>
                      <a:r>
                        <a:rPr lang="sq-AL" dirty="0" smtClean="0"/>
                        <a:t> %</a:t>
                      </a:r>
                      <a:endParaRPr lang="en-US" dirty="0"/>
                    </a:p>
                  </a:txBody>
                  <a:tcPr>
                    <a:solidFill>
                      <a:srgbClr val="00B0F0"/>
                    </a:solidFill>
                  </a:tcPr>
                </a:tc>
              </a:tr>
              <a:tr h="507758">
                <a:tc>
                  <a:txBody>
                    <a:bodyPr/>
                    <a:lstStyle/>
                    <a:p>
                      <a:r>
                        <a:rPr lang="sq-AL" dirty="0" smtClean="0"/>
                        <a:t>Shpenzime</a:t>
                      </a:r>
                      <a:r>
                        <a:rPr lang="sq-AL" baseline="0" dirty="0" smtClean="0"/>
                        <a:t> Operative </a:t>
                      </a:r>
                      <a:endParaRPr lang="en-US" dirty="0"/>
                    </a:p>
                  </a:txBody>
                  <a:tcPr>
                    <a:solidFill>
                      <a:srgbClr val="00B0F0"/>
                    </a:solidFill>
                  </a:tcPr>
                </a:tc>
                <a:tc>
                  <a:txBody>
                    <a:bodyPr/>
                    <a:lstStyle/>
                    <a:p>
                      <a:pPr algn="ctr"/>
                      <a:r>
                        <a:rPr lang="en-US" dirty="0" smtClean="0"/>
                        <a:t>100</a:t>
                      </a:r>
                      <a:r>
                        <a:rPr lang="sq-AL" dirty="0" smtClean="0"/>
                        <a:t> %</a:t>
                      </a:r>
                      <a:endParaRPr lang="en-US" dirty="0"/>
                    </a:p>
                  </a:txBody>
                  <a:tcPr>
                    <a:solidFill>
                      <a:srgbClr val="00B0F0"/>
                    </a:solidFill>
                  </a:tcPr>
                </a:tc>
                <a:tc>
                  <a:txBody>
                    <a:bodyPr/>
                    <a:lstStyle/>
                    <a:p>
                      <a:pPr algn="ctr"/>
                      <a:r>
                        <a:rPr lang="en-US" dirty="0" smtClean="0"/>
                        <a:t>0</a:t>
                      </a:r>
                      <a:r>
                        <a:rPr lang="sq-AL" dirty="0" smtClean="0"/>
                        <a:t> %</a:t>
                      </a:r>
                      <a:endParaRPr lang="en-US" dirty="0"/>
                    </a:p>
                  </a:txBody>
                  <a:tcPr>
                    <a:solidFill>
                      <a:srgbClr val="00B0F0"/>
                    </a:solidFill>
                  </a:tcPr>
                </a:tc>
              </a:tr>
              <a:tr h="507758">
                <a:tc>
                  <a:txBody>
                    <a:bodyPr/>
                    <a:lstStyle/>
                    <a:p>
                      <a:r>
                        <a:rPr lang="sq-AL" dirty="0" smtClean="0"/>
                        <a:t>Transferta për Buxhetin</a:t>
                      </a:r>
                      <a:endParaRPr lang="en-US" dirty="0"/>
                    </a:p>
                  </a:txBody>
                  <a:tcPr>
                    <a:solidFill>
                      <a:srgbClr val="00B0F0"/>
                    </a:solidFill>
                  </a:tcPr>
                </a:tc>
                <a:tc>
                  <a:txBody>
                    <a:bodyPr/>
                    <a:lstStyle/>
                    <a:p>
                      <a:pPr algn="ctr"/>
                      <a:r>
                        <a:rPr lang="en-US" dirty="0" smtClean="0"/>
                        <a:t>100</a:t>
                      </a:r>
                      <a:r>
                        <a:rPr lang="sq-AL" dirty="0" smtClean="0"/>
                        <a:t> %</a:t>
                      </a:r>
                      <a:endParaRPr lang="en-US" dirty="0"/>
                    </a:p>
                  </a:txBody>
                  <a:tcPr>
                    <a:solidFill>
                      <a:srgbClr val="00B0F0"/>
                    </a:solidFill>
                  </a:tcPr>
                </a:tc>
                <a:tc>
                  <a:txBody>
                    <a:bodyPr/>
                    <a:lstStyle/>
                    <a:p>
                      <a:pPr algn="ctr"/>
                      <a:r>
                        <a:rPr lang="en-US" dirty="0" smtClean="0"/>
                        <a:t>0</a:t>
                      </a:r>
                      <a:r>
                        <a:rPr lang="sq-AL" dirty="0" smtClean="0"/>
                        <a:t> %</a:t>
                      </a:r>
                      <a:endParaRPr lang="en-US" dirty="0"/>
                    </a:p>
                  </a:txBody>
                  <a:tcPr>
                    <a:solidFill>
                      <a:srgbClr val="00B0F0"/>
                    </a:solidFill>
                  </a:tcPr>
                </a:tc>
              </a:tr>
              <a:tr h="507758">
                <a:tc>
                  <a:txBody>
                    <a:bodyPr/>
                    <a:lstStyle/>
                    <a:p>
                      <a:r>
                        <a:rPr lang="sq-AL" dirty="0" smtClean="0"/>
                        <a:t>Total</a:t>
                      </a:r>
                      <a:endParaRPr lang="en-US" dirty="0"/>
                    </a:p>
                  </a:txBody>
                  <a:tcPr/>
                </a:tc>
                <a:tc>
                  <a:txBody>
                    <a:bodyPr/>
                    <a:lstStyle/>
                    <a:p>
                      <a:pPr algn="ctr"/>
                      <a:r>
                        <a:rPr lang="en-US" dirty="0" smtClean="0"/>
                        <a:t>97</a:t>
                      </a:r>
                      <a:r>
                        <a:rPr lang="sq-AL" dirty="0" smtClean="0"/>
                        <a:t>%</a:t>
                      </a:r>
                      <a:endParaRPr lang="en-US" dirty="0"/>
                    </a:p>
                  </a:txBody>
                  <a:tcPr/>
                </a:tc>
                <a:tc>
                  <a:txBody>
                    <a:bodyPr/>
                    <a:lstStyle/>
                    <a:p>
                      <a:pPr algn="ctr"/>
                      <a:r>
                        <a:rPr lang="en-US" dirty="0" smtClean="0"/>
                        <a:t>98%</a:t>
                      </a:r>
                      <a:endParaRPr lang="en-US" dirty="0"/>
                    </a:p>
                  </a:txBody>
                  <a:tcPr/>
                </a:tc>
              </a:tr>
            </a:tbl>
          </a:graphicData>
        </a:graphic>
      </p:graphicFrame>
    </p:spTree>
    <p:extLst>
      <p:ext uri="{BB962C8B-B14F-4D97-AF65-F5344CB8AC3E}">
        <p14:creationId xmlns:p14="http://schemas.microsoft.com/office/powerpoint/2010/main" val="4120350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925</TotalTime>
  <Words>3810</Words>
  <Application>Microsoft Office PowerPoint</Application>
  <PresentationFormat>On-screen Show (4:3)</PresentationFormat>
  <Paragraphs>373</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REPUBLIKA E SHQIPËRISË PREFEKTI I QARKUT ELBASAN</vt:lpstr>
      <vt:lpstr>OBJEKTIVAT PËR VITIN 2023</vt:lpstr>
      <vt:lpstr>MONITORIMI I VEPRIMTARISË SË DEGËVE TERRITORIALE</vt:lpstr>
      <vt:lpstr>AKTE TË PREFEKTIT TË QARKUT</vt:lpstr>
      <vt:lpstr>MARRËDHËNIET E INSTITUCIONIT TË PREFEKTIT ME NJËSITË E VETËQEVERISJES VENDORE</vt:lpstr>
      <vt:lpstr>ANKESA TË QYTETARËVE</vt:lpstr>
      <vt:lpstr>VERIFIKIMI NË VEND I LIGJSHMËRISË SË AKTEVE</vt:lpstr>
      <vt:lpstr> Buxheti (Përdorimi i fondeve për administratën e Prefektit) </vt:lpstr>
      <vt:lpstr>BUXHETI (Përdorimi i fondeve për Administratën e Gjendjes Civile)</vt:lpstr>
      <vt:lpstr>TË ARDHURAT</vt:lpstr>
      <vt:lpstr>TË ARDHURAT</vt:lpstr>
      <vt:lpstr>PowerPoint Presentation</vt:lpstr>
      <vt:lpstr>ANKESA TË QYTETARËVE</vt:lpstr>
      <vt:lpstr>REKRUTIMET</vt:lpstr>
      <vt:lpstr>ARSHIVË-PROTOKOLL</vt:lpstr>
      <vt:lpstr>OBJEKTIVA DHE PROBLEMATIKA</vt:lpstr>
      <vt:lpstr>MASAT PARANDALUESE PËR EMERGJENCAT CIVILE</vt:lpstr>
      <vt:lpstr>BASHKËPUNIMI NË BASHKËPUNIM ME MINISTRINË E MBROJTJES DHE AGJENSINË KOMBËTARE TË MBROJTJES CIVILE:</vt:lpstr>
      <vt:lpstr>DREJTORIA RAJONALE E UJITJES E KULLIMIT KORÇË</vt:lpstr>
      <vt:lpstr>  BASHKËPUNIMI</vt:lpstr>
      <vt:lpstr>LUFTA KUNDËR KULTIVIMIT TË LËNDËVE NARKOTIKE</vt:lpstr>
      <vt:lpstr>MBROJTJA NGA ZJARRI (MZSH)</vt:lpstr>
      <vt:lpstr>REGJISTRIMI I FËMIJËVE NË KLASË TË PARË</vt:lpstr>
      <vt:lpstr>Tabela krahasuese mbi regjistrimin në klasat e para për vitin shkollor 2022-2023 dhe 2023-2024 </vt:lpstr>
      <vt:lpstr>Paraqitje grafike krahasuese</vt:lpstr>
      <vt:lpstr> PAKETA E SIGURISË NË SHKOLLA </vt:lpstr>
      <vt:lpstr>KOMITETI RAJONAL I ZHVILLIMIT TË TURIZMIT</vt:lpstr>
      <vt:lpstr>MBROJTJA NGA ZJARRI DHE SHPËTIMIT (MZSH) </vt:lpstr>
      <vt:lpstr>MARRËVESHJA E MEKANIZMIT TË KORDINUAR TË REFERIMIT TË RASTEVE TË DHUNËS NË FAMILJE (MKR) </vt:lpstr>
      <vt:lpstr>  KOMITETI RAJONAL ANTI-TRAFIK (KRAT)   </vt:lpstr>
      <vt:lpstr>VEPRIMTARIA E KBU SHKUMBIN</vt:lpstr>
      <vt:lpstr>KOMITETI I MENAXHIMIT TË ZONAVE TË MBROJTURA MJEDISORE</vt:lpstr>
      <vt:lpstr>Problematika në fushën e bujqësisë</vt:lpstr>
      <vt:lpstr>Koordinimi me njësitë e vetqeverisjes vendore në kuadër të task-forcës për përdorimin e qeseve plastike</vt:lpstr>
      <vt:lpstr>VERIFIKIMI I GENPLANEVE</vt:lpstr>
      <vt:lpstr>SHËRBIMI I GJENDJES CIVILE</vt:lpstr>
      <vt:lpstr>OBJEKTIVAT PËR VITIN 2024</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perdorues</dc:creator>
  <cp:lastModifiedBy>user</cp:lastModifiedBy>
  <cp:revision>151</cp:revision>
  <dcterms:created xsi:type="dcterms:W3CDTF">2023-02-02T14:32:11Z</dcterms:created>
  <dcterms:modified xsi:type="dcterms:W3CDTF">2024-01-31T07:44:31Z</dcterms:modified>
</cp:coreProperties>
</file>