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8" r:id="rId1"/>
  </p:sldMasterIdLst>
  <p:notesMasterIdLst>
    <p:notesMasterId r:id="rId40"/>
  </p:notesMasterIdLst>
  <p:sldIdLst>
    <p:sldId id="280" r:id="rId2"/>
    <p:sldId id="271" r:id="rId3"/>
    <p:sldId id="272" r:id="rId4"/>
    <p:sldId id="273" r:id="rId5"/>
    <p:sldId id="275" r:id="rId6"/>
    <p:sldId id="269" r:id="rId7"/>
    <p:sldId id="276" r:id="rId8"/>
    <p:sldId id="305" r:id="rId9"/>
    <p:sldId id="306" r:id="rId10"/>
    <p:sldId id="308" r:id="rId11"/>
    <p:sldId id="307" r:id="rId12"/>
    <p:sldId id="309" r:id="rId13"/>
    <p:sldId id="311" r:id="rId14"/>
    <p:sldId id="312" r:id="rId15"/>
    <p:sldId id="313" r:id="rId16"/>
    <p:sldId id="283" r:id="rId17"/>
    <p:sldId id="285" r:id="rId18"/>
    <p:sldId id="288" r:id="rId19"/>
    <p:sldId id="287" r:id="rId20"/>
    <p:sldId id="289" r:id="rId21"/>
    <p:sldId id="290" r:id="rId22"/>
    <p:sldId id="256" r:id="rId23"/>
    <p:sldId id="320" r:id="rId24"/>
    <p:sldId id="321" r:id="rId25"/>
    <p:sldId id="322" r:id="rId26"/>
    <p:sldId id="317" r:id="rId27"/>
    <p:sldId id="258" r:id="rId28"/>
    <p:sldId id="318" r:id="rId29"/>
    <p:sldId id="319" r:id="rId30"/>
    <p:sldId id="259" r:id="rId31"/>
    <p:sldId id="261" r:id="rId32"/>
    <p:sldId id="262" r:id="rId33"/>
    <p:sldId id="303" r:id="rId34"/>
    <p:sldId id="304" r:id="rId35"/>
    <p:sldId id="323" r:id="rId36"/>
    <p:sldId id="274" r:id="rId37"/>
    <p:sldId id="291" r:id="rId38"/>
    <p:sldId id="292" r:id="rId39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130" d="100"/>
          <a:sy n="130" d="100"/>
        </p:scale>
        <p:origin x="96" y="-1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12A05-498D-4C44-8104-6234CD9FFDFC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4633B-15DF-42D3-AC62-21269CC2D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63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413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4633B-15DF-42D3-AC62-21269CC2DA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1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57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142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507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00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949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006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988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40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68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89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20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5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24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784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7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91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27778-FB64-42A2-992E-017E0309F26B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05/02/2025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33E30F-0FA4-4BAE-8876-383D918A9D5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10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80" r:id="rId2"/>
    <p:sldLayoutId id="2147484281" r:id="rId3"/>
    <p:sldLayoutId id="2147484282" r:id="rId4"/>
    <p:sldLayoutId id="2147484283" r:id="rId5"/>
    <p:sldLayoutId id="2147484284" r:id="rId6"/>
    <p:sldLayoutId id="2147484285" r:id="rId7"/>
    <p:sldLayoutId id="2147484286" r:id="rId8"/>
    <p:sldLayoutId id="2147484287" r:id="rId9"/>
    <p:sldLayoutId id="2147484288" r:id="rId10"/>
    <p:sldLayoutId id="2147484289" r:id="rId11"/>
    <p:sldLayoutId id="2147484290" r:id="rId12"/>
    <p:sldLayoutId id="2147484291" r:id="rId13"/>
    <p:sldLayoutId id="2147484292" r:id="rId14"/>
    <p:sldLayoutId id="2147484293" r:id="rId15"/>
    <p:sldLayoutId id="21474842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600200"/>
            <a:ext cx="7766936" cy="1646302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REPUBLIKA E SHQIPËRIS</a:t>
            </a:r>
            <a:r>
              <a:rPr lang="sq-A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PREFEKTI I QARKUT ELBASAN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4110" y="3657600"/>
            <a:ext cx="7766936" cy="1096899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ANALIZA E VEPRIMTARISË SË INSTITUCIONIT </a:t>
            </a:r>
          </a:p>
          <a:p>
            <a:pPr algn="ctr"/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VITI 2024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rcRect r="1807"/>
          <a:stretch/>
        </p:blipFill>
        <p:spPr bwMode="auto">
          <a:xfrm>
            <a:off x="2473768" y="829737"/>
            <a:ext cx="6060632" cy="770463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TË ARDHURAT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ardhura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arkëtuara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178 093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161 415 lek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qera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objekti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10 %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tepër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1 246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580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kamatvonesa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215 %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tepër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ç’ka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nënkupton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detyrimet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paguar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reale.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vlerën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41 220 lek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akteve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pull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s, 100 %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për arsye se prej 1 Shtatorit 2023 shërbimi për nxjerrjen e certifikatave ka kaluar online.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92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ARDHURAT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 ardhura gjithsej për vitin 2024 kanë qenë në vlerën 183 439 lekë në krahasim me një vit më parë që kan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qen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203 215 lekë, pra 10% më pak se një vit më parë. Për të ardhurat e mbledhura nuk na është dhënë e drejta për përdorim që prej vitit 2007 sipas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shkresës nr.11442 dt.03.11.2008 “Sqarim procedure për përdorimin e Kap.5 për institucionet e MB”, pika 6 ku sqarohet që Degët e Thesarit në Rrethe nuk do të bëjnë rritje të autorizuar sipas procedurave normale të shpërndarjes së të ardhurave. Pra nuk lejohet përdorimi i të ardhurave të realizuara pranë këtyre njësive vartëse të MB.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lera e faturave për arkëtim nga 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kamatvonesat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të 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paarkëtuara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 periudhën Janar-Dhjetor 2024 nga 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qeratë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është 0 lek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680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596668" cy="3880773"/>
          </a:xfrm>
        </p:spPr>
        <p:txBody>
          <a:bodyPr>
            <a:noAutofit/>
          </a:bodyPr>
          <a:lstStyle/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mbështetje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9228,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30.04.2004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pasqyrat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transaksionet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mënyrë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kronologjike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mbështetur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llogarive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ditarët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analitik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ndihmës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përpiluar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pasqyrat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afati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dorëzimin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tyre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thesarit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Drejtorinë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Financës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Udhëzimit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përgatitjen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Afatmesëm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2025-2027”,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dërguar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Udhëzimit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Plotësues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përgatitjen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Buxhetor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Afat-Mesëm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2025-2027”, u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hartua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Projekt -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afatmes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2025-2027,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Instititucionit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vazhdim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Nr.97/2023 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2024”,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Udhëzimit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Nr.1,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24.01.2024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2024”,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ligjshmërisë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KB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buxheteve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periudhës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ushtrimore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672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REKRUTIMET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915400" cy="388077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jatë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vitit 202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rekrutimit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plotësuar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pozicione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Sekretar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Përgjithshëm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Pozicione të tjera vakante që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krijuar gjatë vitit dhe janë plotësuar po gjatë vitit janë: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Prefekt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Pozicionet vakante në 31.12.2024 janë 3, të gjitha nga funksionet e Shërbimit Civil, më konkretisht: 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Përgjegjës Sektori (Përgjegjësi i Sektorit të Monitorimit të Kompetencave Vendore dhe Funksioneve të Deleguara)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Specialist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Specialistë të Sektorit të Monitorimit të Kompetencave Vendore dhe Funksioneve të Deleguara dhe 1 Specialist i Zhvillimit Urban)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Të gjitha pozicionet vakante janë në proces rekrutimi.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475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ARSHIVË-PROTOKOLL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740" y="1930400"/>
            <a:ext cx="8596668" cy="3880773"/>
          </a:xfrm>
        </p:spPr>
        <p:txBody>
          <a:bodyPr>
            <a:noAutofit/>
          </a:bodyPr>
          <a:lstStyle/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korrespondencë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1 345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letërk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2023 q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korrespondencë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1 253,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dmth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92 let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rk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151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ndërsa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139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zakonshme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komisione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komisione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rimi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lirimi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ndërsa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pak.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emërime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U.B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përgatitur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dokumentacioni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dorëzimin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dosjeve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arshivuar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Arshivën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Qendrore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(Dega Elbasan),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periudhën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2008 – 2009.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Aktualisht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përpunim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dokumentacioni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92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70000"/>
                <a:ext cx="8596668" cy="3880773"/>
              </a:xfrm>
            </p:spPr>
            <p:txBody>
              <a:bodyPr>
                <a:noAutofit/>
              </a:bodyPr>
              <a:lstStyle/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Projekt-Buxhetit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do k</a:t>
                </a:r>
                <a14:m>
                  <m:oMath xmlns:m="http://schemas.openxmlformats.org/officeDocument/2006/math">
                    <m:r>
                      <a:rPr lang="en-GB" sz="1500">
                        <a:latin typeface="Cambria Math" panose="02040503050406030204" pitchFamily="18" charset="0"/>
                      </a:rPr>
                      <m:t>ë</m:t>
                    </m:r>
                  </m:oMath>
                </a14:m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rkonim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merret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konsideratë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kërkesat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fonde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përllogaritjeve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tona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konkretisht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fondet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shpenzime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operative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investime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Projekt-Buxhetit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do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kërkonim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merret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konsideratë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kërkesat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fonde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kërkesëS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përsëritur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investime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godinën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Nënprefekturës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Gramsh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pasi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është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tejet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amortizuar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pjesa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tavanit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mund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pësojë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shembje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çdo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moment,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rikonstuksioni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fundit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godinë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është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bërë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vitin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2010,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fond minimal,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cilën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është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kryer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ndërhyrje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pjesërisht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pjesën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fasadës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tavanit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godinën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Nënprefekturës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Librazhd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pasi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është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tejet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amortizuar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nevojshme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riparimin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prej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shumë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 20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vitesh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nuk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është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bërë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ndërhyrje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përjashtuar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lyerjeve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Gjithashtu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shkresën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nr.858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27.07.2023 “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Propozim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ndryshim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strukture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pozicioni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“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shofer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pozicionin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“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shofer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titullari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kemi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Ministria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Brendshme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refelektohet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ky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ndryshim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Kërkesë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shtim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punonjësit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IT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strukturën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Institucionit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zbatim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VKM nr.673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22.11.2017 “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riorganizimin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Agjensisë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Kombëtare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Shoqërisë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Informacionit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detyrim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ligjor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mbrojtjen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dhënave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menaxhimit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rrjetit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brendshëm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kompjuterik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etj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Referuar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AKSHI-it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data 1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Janar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2024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nuk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do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lidhje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teknike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institucionet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cilët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nuk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strukturën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tyre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punonjës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IT.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rishikohet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legjislacioni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kryerjen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shpenzimeve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pritje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përcjellje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përdorim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nga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fondi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veçantë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Kërkesë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shtim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automjeteve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përdorim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Institucionit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Prefektit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Qarkut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Elbasan,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konkretisht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automjete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Nënprefektët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Librazhd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Gramsh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Peqin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dhe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një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automjet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Sektorin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Emergjencave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Civile,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katër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këto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automjete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konsiderojmë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nevojshëm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motivacionin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kryerjen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detyrave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funksionale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personelit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të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sipër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GB" sz="15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përmendur</a:t>
                </a:r>
                <a:r>
                  <a:rPr lang="en-GB" sz="15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5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70000"/>
                <a:ext cx="8596668" cy="3880773"/>
              </a:xfrm>
              <a:blipFill>
                <a:blip r:embed="rId2"/>
                <a:stretch>
                  <a:fillRect t="-314" r="-213" b="-39560"/>
                </a:stretch>
              </a:blipFill>
            </p:spPr>
            <p:txBody>
              <a:bodyPr/>
              <a:lstStyle/>
              <a:p>
                <a:r>
                  <a:rPr lang="sq-A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9094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MASAT PARANDALUESE PËR EMERGJENCAT CIVILE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Komisionit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masash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paraprake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emergjencash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Nr.45/2019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Civile”,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njëlloj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shqyrtuar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konfirmuar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ngjarje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objekt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Nr.45/2019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Civile”.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kthyer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ridërguar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ligjshmërisë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2023, 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kthyer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ridërguar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ligjshmërie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bashkëveprim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o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rganet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njësive 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vetëqeverisjes vendore, degë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rajonale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marrj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masave parandaluese për përballimin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emergjen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sidomos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dimërore ose verore sipas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parashik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meve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ligjore.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BASHKËPUNIM ME MINISTRINË E MBROJTJES DHE AGJENCINË KOMBËTARE TË MBROJTJES CIVILE: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596668" cy="3880773"/>
          </a:xfrm>
        </p:spPr>
        <p:txBody>
          <a:bodyPr>
            <a:noAutofit/>
          </a:bodyPr>
          <a:lstStyle/>
          <a:p>
            <a:pPr algn="just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Detashmentit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Rajonal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operacione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fikjen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zjarreve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zgjatën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terrene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vështira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patën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përhapje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shpejtë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Qukës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rezervatin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natyror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Rrajcë-Xhyrë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Prrenjas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Korrik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ha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ahu,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dushku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Zavalinë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Bukonikut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(28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Korrik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ha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ahu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djegur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fshatin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(5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Gusht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ha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djegura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rrënjë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kryesisht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arrorë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Këtu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angazhuan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</a:t>
            </a: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DREJTORIA RAJONALE E UJITJES E KULLIMIT KORÇË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1"/>
            <a:ext cx="8740602" cy="3983962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Argjinatura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Shkumbin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Elbasan)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investimi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Shkumbin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Jagodinë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Shirgjan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Elbasan          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500m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linearë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82,500,000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Argjinatura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Devoll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Cërrik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përfunduar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investimi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(Loti 8) “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gërryerja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Devoll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Mollas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-Dasar”.                                                                      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2100 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linearë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162,000,000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AUTORITETI  RRUGOR  SHQIPTAR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Vazhdon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investimi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ARRSH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rrugor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nacional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pjesë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korridorit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Asfaltimi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Zgosht-Borovë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pjesë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rrugor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Librazhd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-Ura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Cerenecit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rrugor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nacional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Elbasan-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Rrogozhinë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kryqëzimin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Gjocajt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mundësuar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zgjerimi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hyrje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daljeve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vijnë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Gjocaj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Peqin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vazhduar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lëvizjen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rrugor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BASHKËPUNIMI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52601"/>
            <a:ext cx="8596668" cy="428876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NJËSITË E VETËQEVERISJES VENDORE</a:t>
            </a: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njësitë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kanaleve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përrenjve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rurale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DREJTORINË E PËRGJITHSHME TË REZERVAVE TË MATERIALEVE TË SHTETIT</a:t>
            </a:r>
            <a:endParaRPr lang="sq-A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ndihmuar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çadra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krevatë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dyshekë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batanije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pajisje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elektroshtëpiake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ushqime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veshmbathje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q-A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MINISTRINË E MBROJTJES DHE AGJENCINË KOMBËTARE TË MBROJTJES CIVILE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gjetjes 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municioneve,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zjarr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Qukës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rezervatin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natyror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Rrajcë-Xhyrë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Zavalinë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Bukonikut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fshatin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OBJEKTIVAT PËR VITIN 2024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Koordinimi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Sektorit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Kompetencave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territoriale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Ministrave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procedurës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ankesat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juridik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midis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Sektorit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Vetëqeverisjes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Task-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vendor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përpunimi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informacioneve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LUFTA KUNDËR KULTIVIMIT TË LËNDËVE NARKOTIKE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lvl="0" algn="just"/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Janë kryer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20500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organet kompetente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5620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Janar-Dhjetor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konstatuar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kultivimi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vitin2023.</a:t>
            </a:r>
          </a:p>
          <a:p>
            <a:pPr lvl="0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asgjësuan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1174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narkotike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119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shtetas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arrestuar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ndaluar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kërkim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MBROJTJA NGA ZJARRI (MZSH)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740" y="1676400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Gjatë këtij viti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shfaqën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101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kullota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problematikët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zgjatën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angazhuan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Stravaj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parkun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Shebenik-Jabllanicë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Rrajcë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(4 e 11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Gusht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ha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pyje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ahu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dushku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2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banesa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braktisura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Zavalinë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Bukonikut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(28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Korrik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ha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pyje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ahu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djegur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Papër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fshatin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(5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Gusht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ha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djegura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rrënjë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kryesisht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arrorë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Nj.A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Fierzë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Belsh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( 14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Gusht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rreth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ha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4000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rrënjë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drufrutorë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ha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vreshta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anë angazhuar për shuarjen e zjarreve gjithsej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1199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forca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fikëse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298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respektivisht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142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2023. </a:t>
            </a:r>
            <a:endParaRPr lang="sq-A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Numër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madh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zjarrfikëse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këtij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numri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vatrave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madh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pasur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zjarreve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mëdha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vendgrumbullimin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mbetjeve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vendgrumbullimin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skrapit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angazhuan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prefekturat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mjete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ushtrisë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Ministria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REGJISTRIMI I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FËMIJË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NË KLASË TË PARË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organizimin dhe monitorimin e pro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fëmijëve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2024-2025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fëmijëve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para,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dhe janë mbajtur kontakte të vazhdueshme me Zyrat Vendore të Arsimit 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Parauniversitar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duke monitoruar kështu çdo fazë të regjistrimit të fëmijëve në klasat e para, nga të cilat rezulton se procesi i regjistrimit ka vijuar normalisht dhe pa problematika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ZVAP-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2173  nxënës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8655" y="308365"/>
            <a:ext cx="7766936" cy="1096899"/>
          </a:xfrm>
        </p:spPr>
        <p:txBody>
          <a:bodyPr>
            <a:noAutofit/>
          </a:bodyPr>
          <a:lstStyle/>
          <a:p>
            <a:pPr algn="l"/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Tabela krahasuese mbi regjistrimin në klasat e para për vitin shkollor 202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dhe 202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95400" y="1675434"/>
            <a:ext cx="7205592" cy="429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698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7766936" cy="990600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PARAQITJE GRAFIKE KRAHASUESE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rcRect l="1452" t="1812" r="850" b="2173"/>
          <a:stretch/>
        </p:blipFill>
        <p:spPr>
          <a:xfrm>
            <a:off x="1066800" y="1905000"/>
            <a:ext cx="7608498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3858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PAKETA E SIGURISË NË SHKOLLA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930400"/>
            <a:ext cx="8596668" cy="3880773"/>
          </a:xfrm>
        </p:spPr>
        <p:txBody>
          <a:bodyPr>
            <a:normAutofit/>
          </a:bodyPr>
          <a:lstStyle/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shkresës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Paketën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u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monitorua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ecuria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evidentuan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hasën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përgjatë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paketës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sigurisë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1478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MBI PAKETËN E SIGURISË NË SHKOLLA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23/160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Sinjalistika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rrugore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/muri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rrethues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27/160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107/160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Pajisjet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zjarrfikëse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 /160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shkolla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ushqimore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inspektime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24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KOMITETI RAJONAL I ZHVILLIMIT TË TURIZMIT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gjithsej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anëtarët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këtij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Takimi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12.01.2024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sallën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mbledhjeve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“Hartimin e Planit të Masave për Sezonin Turistik Veror 2024”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Takimi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17.12.2024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sallën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mbledhjeve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“Ecuria, problematikat në fushën e turizmit në qark, si dhe mbi hartimin e planit të veprimit për një sezon turistik të suksesshëm për vitin 2025”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00066" cy="13208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KOMITETI RAJONAL PËR PARANDALIMIN E RADIKALIZMIT DHE LUFTËS KUNDËR EKSTREMIZMIT TË DHUNSHËM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50210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06.02.2024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ngritjen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konstituimin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këtij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prezantim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përgjithshëm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drejtoresha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Qendrës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rëndësinë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këtij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parandalimin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radikalizmin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ekstremizmin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dhunshëm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mbyll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nënshkrimin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Rregullores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Rajonal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Elbasan.                                                                                                       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12.12.2024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kryetarit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fjalën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dukje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nxitës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ekstremizmit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dhunshëm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theksoi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rëndësinë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ndërinstitucional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parandalimin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radikalizmit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ekstremizmit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dhunshëm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37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KOMITETI RAJONAL ANTI-TRAFIK (KRAT)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përmbushje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detyrave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Prefekti i Qarkut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drejtues i KRAT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koordinimi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nxitj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bashkëpunimit, monitorimi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zbatimit të planit vendor të veprimit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organizoi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tryeza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q-AL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muajit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cilësuar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Muaji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luftës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kundër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trafikimit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qenieve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njerëzore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ndërgjegjësuese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75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MONITORIMI I VEPRIMTARISË SË DEGËVE TERRITORIALE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ka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vijuar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monitorimi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territoriale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nëpërmjet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takimeve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drejtuesit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informacioneve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periodike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hasura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rëndësi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midis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territoriale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vetëqeverisjes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596668" cy="1320800"/>
          </a:xfrm>
        </p:spPr>
        <p:txBody>
          <a:bodyPr>
            <a:no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TABELA PËRMBLEDHËSE E ATIVITETIT TE SHMZ PËR VITIN 2024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95400" y="1630680"/>
            <a:ext cx="6472787" cy="4846320"/>
          </a:xfr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VEPRIMTARIA E KBU SHKUMBIN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Gjatë vitit 2024 Këshilli i Basenit Ujor Shkumbin ka zhvilluar 5 mbledhje dhe janë marrë gjithsej 35 vendime  (krahasuar me vitin 2023 kemi një numër të njëjtë prej 35 vendimesh):</a:t>
            </a: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Për vendimet e mësipërme janë zbardhur dhe lejet përkatëse sipas formatit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OMITETI I MENAXHIMIT TË ZONAVE TË MBROJTURA MJEDISORE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Mbështetur në l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igjin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nr.81/2017 “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zonat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mbrojtura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si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VKM nr.593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9.10.2018 “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përbërjen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funksionet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detyrat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përgjegjësitë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komiteteve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zonave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mbrojtura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mjedisore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mbledhje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02.09.2024 u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zhvillua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drejtimin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Mbrojtura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Mjedisore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Elbasan,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takim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Përgjithshëm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AKZM,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znj.Daniel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Pirushi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prezantoi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AKZM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siguruar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konformitetin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shpalljen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nr. 21/2024. Pas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prezantimit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diskutime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aktuale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Shebenik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sfidat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rekomandimet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qëndrueshëm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Pjesëmarrësit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komuniteti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shoqërisë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vlefshme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ndihmojnë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mëtejshëm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33400"/>
            <a:ext cx="8596668" cy="1320800"/>
          </a:xfrm>
        </p:spPr>
        <p:txBody>
          <a:bodyPr>
            <a:noAutofit/>
          </a:bodyPr>
          <a:lstStyle/>
          <a:p>
            <a:pPr lvl="0"/>
            <a:r>
              <a:rPr lang="sq-A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KOORDINIMI ME NJËSITË E VETQEVERISJES VENDORE NË KUADËR TË TASK-FORCËS PËR PËRDORIMIN E QESEVE PLASTIKE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4D3107-13BB-4661-83D9-008C44612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057400"/>
            <a:ext cx="8596668" cy="4011611"/>
          </a:xfrm>
        </p:spPr>
        <p:txBody>
          <a:bodyPr>
            <a:normAutofit fontScale="92500"/>
          </a:bodyPr>
          <a:lstStyle/>
          <a:p>
            <a:pPr algn="just"/>
            <a:r>
              <a:rPr lang="de-D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Urdhrit të Kryeministrit nr.35 datë 19.02.2024 “Për përbërjen, mënyrën e organizimit dhe funksionimit të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-Forcës për ndalimin e përdorimit, hedhjes në treg, prodhimit, importimit apo futjes në territorin e Republikës së Shqipërisë të qeseve plastike mbajtëse, si dhe qeseve plastike të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Oxo-Degradueshme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dhe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Oxo-Biodegradueshme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kemi bashkëpunuar me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Forcën qendrore për të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patur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një koordinim sa më të mirë me organet e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vetqeverisjes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vendore gjatë ushtrimit të kontrolleve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datë 21.06.2024, pranë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itucionit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të Prefektit të Qarkut Elbasan është zhvilluar një takim i kërkuar nga përfaqësuesit e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Forcës, ku morën pjesë përfaqësuesit e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Forcës, përfaqësues të institucionit të Prefektit të Qarkut Elbasan dhe përfaqësues të bashkive të qarkut, të cilët janë të angazhuar në terren për kontrollin e mospërdorimit të qeseve të jashtëligjshme. Qëllimi i takimit ishte k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oordinimi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punës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lidhje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organizimin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kontrolleve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tregjeve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agro-ushqimore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operatorëve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ekonomikë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prodhimit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trajnimin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identifikimin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qeseve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jashtë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standardit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përcaktohet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 në kuadër të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Forcës me shkresën tonë nr.405/3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datë 06.12.2024, në prag të festave të fund vitit, i kemi kërkuar bashkive të qarkut bashkëpunimin për monitorimin e tregjeve për kontrollimin e mospërdorimit të qeseve plastike të jashtëligjshme. Situata ka </a:t>
            </a:r>
            <a:r>
              <a:rPr lang="sq-A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patur</a:t>
            </a:r>
            <a:r>
              <a:rPr lang="sq-A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përmirësim por gjithsesi ende vërehet përdorimi i qeseve të jashtëligjshme sidomos nga tregtarët ambulantë.  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002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VERIFIKIMI I GENPLANEVE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AFF560C-A287-B781-0DD0-93770487E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VKM Nr.926, datë 29.12.2014 “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ër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kriteret e vlerësimit të pronës shtetërore, që privatizohet apo transformohet, dhe procedurën e shitjes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Shoqërive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periudhe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vetëm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konfirmim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genplanesh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krahasuar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vitet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2023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verifikime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kryer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Agjencia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Rezervave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Shtetit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Dorëz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Librazhd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Ministrisë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Mbrojtjes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q-A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0210800" y="1600200"/>
            <a:ext cx="76200" cy="20005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5350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VERIFIKIMI I ANKESAVE DHE KËRKESAVE TË NDRYSHME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465F3C2-FC1E-9249-EF95-9587E43F6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trajtimi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ankesave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ndryshme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paraqitura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ndryshme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lidhje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mbulon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sektori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çdo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ndjekur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korrespondenca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kompetente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veçanta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bërë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verifikim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vend me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ngritura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Natyra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ankesave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ardhura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lidhur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konflikte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pijshëm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rrugëkalime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shfrytëzimin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ujrave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termale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ndërtime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sektori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shqyrtuar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en-GB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ankesë</a:t>
            </a:r>
            <a:r>
              <a:rPr lang="en-GB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ankesa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krahasuar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2023,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kemi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shqyrtuat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 </a:t>
            </a:r>
            <a:r>
              <a:rPr lang="en-GB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tilla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çdo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kthyer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përgjigje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ankuesit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kërkuesit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afateve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ligjore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flipH="1">
            <a:off x="10210800" y="1600200"/>
            <a:ext cx="76200" cy="20005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cs typeface="Times New Roman" panose="02020603050405020304" pitchFamily="18" charset="0"/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00956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SHËRBIMI I GJENDJES CIVILE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436" y="1676400"/>
            <a:ext cx="8915400" cy="428876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plotësisht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nëpërmjet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platformës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e-Albania.al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nëpërmjet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qarkullimit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dokumentatve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nënshkrim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(SQDNE)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albania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konsistuar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mbingarkesë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pasojë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shpesh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lidhur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rrjetit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filluar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korriku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pasojë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iniciativës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Drejtorisë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Përgjithshme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zyrës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arkivës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depozituan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themeltarë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shtetasve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dokumentacioni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ruajtje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përhershme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krijuar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arkivor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përbashkët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arkivës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periudhë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muajsh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rikthyer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zyrave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mbyllur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arkivës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munguar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komunikimi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përpilimin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kërkesave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lëshim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dokumetacioni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Kjo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epokë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rëndësishme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shkurtuar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pritjet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radhë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duke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shmangur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OBJEKTIVAT PËR VITIN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20" y="1752600"/>
            <a:ext cx="8596668" cy="3880773"/>
          </a:xfrm>
        </p:spPr>
        <p:txBody>
          <a:bodyPr>
            <a:normAutofit/>
          </a:bodyPr>
          <a:lstStyle/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veprimtarisë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stitucioneve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rritjen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cilësisë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ndaj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qytetarëve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Koordinimi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midis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degëve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territoriale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Këshillit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Ministrave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Marrje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parandalim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situatave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emergjente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situatës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mjedisore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Qark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Bashkërendim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shërbimet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EC8AB85-6D54-9F20-01CA-9A92051BE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2768600"/>
            <a:ext cx="4876800" cy="1320800"/>
          </a:xfrm>
        </p:spPr>
        <p:txBody>
          <a:bodyPr>
            <a:normAutofit/>
          </a:bodyPr>
          <a:lstStyle/>
          <a:p>
            <a:pPr algn="ctr"/>
            <a:r>
              <a:rPr lang="sq-AL" sz="4400" dirty="0"/>
              <a:t>FALEMINDERIT!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AKTE TË PREFEKTIT TË QARKUT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mbështetje të ligjit organik, në zbatim të funksioneve të deleguara, gjatë vitit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janë miratuar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151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urdhra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Prefekti i Qarkut Elbasan.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Urdhrat kanë trajtuar problematika të ndryshme si: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mërime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në detyrë, leje të zakonshme, lirime nga detyra, ngritje grupi pune, krijim i komisionit për pro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edurën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rekrutimit me lëvizje paralele </a:t>
            </a:r>
            <a:r>
              <a:rPr lang="sq-A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9076266" cy="1320800"/>
          </a:xfrm>
        </p:spPr>
        <p:txBody>
          <a:bodyPr>
            <a:no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MARRËDHËNIET E INSTITUCIONIT TË PREFEKTIT ME NJËSITË E VETËQEVERISJES VENDORE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596668" cy="3880773"/>
          </a:xfrm>
        </p:spPr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njësitë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vetëqeverisjes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depozituar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673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konfirmuar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625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kthyer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rishqyrtim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kërkuar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plotësuese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48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ANKESA TË QYTETARËVE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Gjatë vitit 202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në Institucionin e Prefektit të Qarkut Elbasan kanë paraqitur ankesë ose kërkesë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subjekte fizik ose juridik. Ankesat ose kërkesat kanë qenë të natyrave të ndryshme si: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Kërkesa për punësim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Kërkesa për përfshirje në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progamet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strehimit social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Lirim rruge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Mosveprim ose veprime në kundërshtim me ligjin të degëve territoriale ose të organeve të vetëqeverisjes vendore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Informacion në lidhje me vendime të KVVTP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Ankesa për vendime të Këshillit të Bashkisë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Kërkesat/ankesat janë trajtuar nga sektorët në bazë të natyrës së problemit. </a:t>
            </a:r>
          </a:p>
          <a:p>
            <a:endParaRPr lang="sq-A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VERIFIKIMI NË VEND I LIGJSHMËRISË SË AKTEVE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Në mbështetje të nenit 17 të ligjit nr.107/2016 “Për Prefektin e Qarkut” janë realizuar verifikimet në vend.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Lidhur me këtë detyrim ligjor Prefekti për çdo verifikim ka ngritur Grupin e Verifikimit për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ligjshmërinë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karakter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normativ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drejtpërdrejt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sistematikisht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njësisë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vetëqeverisjes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vendore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Institucionin e Prefektit të Qarkut Elbasan duke përfshirë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specialist për të verifikuar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fushën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kompetencave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çdo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sektori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institucionin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prefektit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Është respektuar procedura për njoftimin e programit të </a:t>
            </a:r>
            <a:r>
              <a:rPr lang="sq-A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verifik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 verifikimi në vend i ligjshmërisë së akteve nuk janë hasur problematika të rëndësishme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BUXHETI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(PËRDORIMI I FONDEVE PËR ADMINISTRATËN E PREFEKTIT)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621555"/>
              </p:ext>
            </p:extLst>
          </p:nvPr>
        </p:nvGraphicFramePr>
        <p:xfrm>
          <a:off x="677334" y="1981200"/>
          <a:ext cx="7924800" cy="40597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5990"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Zërat Buxhetor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Realizimi në Përqindje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2023</a:t>
                      </a: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Realizimi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në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Përqindje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899">
                <a:tc>
                  <a:txBody>
                    <a:bodyPr/>
                    <a:lstStyle/>
                    <a:p>
                      <a:r>
                        <a:rPr lang="sq-AL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Pagat </a:t>
                      </a: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899">
                <a:tc>
                  <a:txBody>
                    <a:bodyPr/>
                    <a:lstStyle/>
                    <a:p>
                      <a:r>
                        <a:rPr lang="sq-AL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Sigurimet Shoqërore</a:t>
                      </a: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899">
                <a:tc>
                  <a:txBody>
                    <a:bodyPr/>
                    <a:lstStyle/>
                    <a:p>
                      <a:r>
                        <a:rPr lang="sq-AL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Shpenzime Operative </a:t>
                      </a: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899">
                <a:tc>
                  <a:txBody>
                    <a:bodyPr/>
                    <a:lstStyle/>
                    <a:p>
                      <a:r>
                        <a:rPr lang="sq-AL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Transferta për Buxhetin</a:t>
                      </a: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204">
                <a:tc>
                  <a:txBody>
                    <a:bodyPr/>
                    <a:lstStyle/>
                    <a:p>
                      <a:r>
                        <a:rPr lang="sq-AL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Shpenzime për rritjen e Aktiveve të Qëndrueshme</a:t>
                      </a:r>
                      <a:endParaRPr lang="en-US" sz="2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9224">
                <a:tc>
                  <a:txBody>
                    <a:bodyPr/>
                    <a:lstStyle/>
                    <a:p>
                      <a:r>
                        <a:rPr lang="sq-AL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Totali </a:t>
                      </a: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/>
                      <a:endParaRPr lang="sq-A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664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200" dirty="0"/>
              <a:t>BUXHETI</a:t>
            </a:r>
            <a:r>
              <a:rPr lang="en-US" sz="3200" dirty="0"/>
              <a:t> </a:t>
            </a:r>
            <a:r>
              <a:rPr lang="sq-AL" sz="3200" dirty="0"/>
              <a:t>(PËRDORIMI I FONDEVE PËR ADMINISTRATËN E GJENDJES CIVILE)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370813"/>
              </p:ext>
            </p:extLst>
          </p:nvPr>
        </p:nvGraphicFramePr>
        <p:xfrm>
          <a:off x="677862" y="2160588"/>
          <a:ext cx="8694736" cy="354463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903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7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3612"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Zërat Buxhetor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Realizimi</a:t>
                      </a:r>
                      <a:r>
                        <a:rPr lang="sq-AL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përqindje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Realizimi</a:t>
                      </a:r>
                      <a:r>
                        <a:rPr lang="sq-AL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në përqindje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Sigurime</a:t>
                      </a:r>
                      <a:r>
                        <a:rPr lang="sq-AL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Shoqërore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Shpenzime</a:t>
                      </a:r>
                      <a:r>
                        <a:rPr lang="sq-AL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Operative 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Transferta për Buxhetin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758">
                <a:tc>
                  <a:txBody>
                    <a:bodyPr/>
                    <a:lstStyle/>
                    <a:p>
                      <a:r>
                        <a:rPr lang="sq-AL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r>
                        <a:rPr lang="sq-A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458" marR="7845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78458" marR="7845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3504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 Green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1317</TotalTime>
  <Words>4207</Words>
  <Application>Microsoft Office PowerPoint</Application>
  <PresentationFormat>Widescreen</PresentationFormat>
  <Paragraphs>225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REPUBLIKA E SHQIPËRISË PREFEKTI I QARKUT ELBASAN</vt:lpstr>
      <vt:lpstr>OBJEKTIVAT PËR VITIN 2024</vt:lpstr>
      <vt:lpstr>MONITORIMI I VEPRIMTARISË SË DEGËVE TERRITORIALE</vt:lpstr>
      <vt:lpstr>AKTE TË PREFEKTIT TË QARKUT</vt:lpstr>
      <vt:lpstr>MARRËDHËNIET E INSTITUCIONIT TË PREFEKTIT ME NJËSITË E VETËQEVERISJES VENDORE</vt:lpstr>
      <vt:lpstr>ANKESA TË QYTETARËVE</vt:lpstr>
      <vt:lpstr>VERIFIKIMI NË VEND I LIGJSHMËRISË SË AKTEVE</vt:lpstr>
      <vt:lpstr>BUXHETI (PËRDORIMI I FONDEVE PËR ADMINISTRATËN E PREFEKTIT) </vt:lpstr>
      <vt:lpstr>BUXHETI (PËRDORIMI I FONDEVE PËR ADMINISTRATËN E GJENDJES CIVILE)</vt:lpstr>
      <vt:lpstr> TË ARDHURAT</vt:lpstr>
      <vt:lpstr>TË ARDHURAT</vt:lpstr>
      <vt:lpstr>PowerPoint Presentation</vt:lpstr>
      <vt:lpstr>REKRUTIMET</vt:lpstr>
      <vt:lpstr>   ARSHIVË-PROTOKOLL</vt:lpstr>
      <vt:lpstr>PROBLEMATIKAT</vt:lpstr>
      <vt:lpstr>MASAT PARANDALUESE PËR EMERGJENCAT CIVILE</vt:lpstr>
      <vt:lpstr>NË BASHKËPUNIM ME MINISTRINË E MBROJTJES DHE AGJENCINË KOMBËTARE TË MBROJTJES CIVILE:</vt:lpstr>
      <vt:lpstr>DREJTORIA RAJONALE E UJITJES E KULLIMIT KORÇË</vt:lpstr>
      <vt:lpstr>  BASHKËPUNIMI</vt:lpstr>
      <vt:lpstr>LUFTA KUNDËR KULTIVIMIT TË LËNDËVE NARKOTIKE</vt:lpstr>
      <vt:lpstr>MBROJTJA NGA ZJARRI (MZSH)</vt:lpstr>
      <vt:lpstr>REGJISTRIMI I FËMIJËVE NË KLASË TË PARË</vt:lpstr>
      <vt:lpstr>Tabela krahasuese mbi regjistrimin në klasat e para për vitin shkollor 2023-2024 dhe 2024-2025</vt:lpstr>
      <vt:lpstr>PARAQITJE GRAFIKE KRAHASUESE</vt:lpstr>
      <vt:lpstr>PAKETA E SIGURISË NË SHKOLLA</vt:lpstr>
      <vt:lpstr>MBI PAKETËN E SIGURISË NË SHKOLLA </vt:lpstr>
      <vt:lpstr>KOMITETI RAJONAL I ZHVILLIMIT TË TURIZMIT</vt:lpstr>
      <vt:lpstr>KOMITETI RAJONAL PËR PARANDALIMIN E RADIKALIZMIT DHE LUFTËS KUNDËR EKSTREMIZMIT TË DHUNSHËM </vt:lpstr>
      <vt:lpstr>KOMITETI RAJONAL ANTI-TRAFIK (KRAT)   </vt:lpstr>
      <vt:lpstr>TABELA PËRMBLEDHËSE E ATIVITETIT TE SHMZ PËR VITIN 2024 </vt:lpstr>
      <vt:lpstr>VEPRIMTARIA E KBU SHKUMBIN</vt:lpstr>
      <vt:lpstr>KOMITETI I MENAXHIMIT TË ZONAVE TË MBROJTURA MJEDISORE</vt:lpstr>
      <vt:lpstr>KOORDINIMI ME NJËSITË E VETQEVERISJES VENDORE NË KUADËR TË TASK-FORCËS PËR PËRDORIMIN E QESEVE PLASTIKE</vt:lpstr>
      <vt:lpstr>VERIFIKIMI I GENPLANEVE</vt:lpstr>
      <vt:lpstr>VERIFIKIMI I ANKESAVE DHE KËRKESAVE TË NDRYSHME</vt:lpstr>
      <vt:lpstr>SHËRBIMI I GJENDJES CIVILE</vt:lpstr>
      <vt:lpstr>OBJEKTIVAT PËR VITIN 2025</vt:lpstr>
      <vt:lpstr>FALEMINDERIT!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perdorues</dc:creator>
  <cp:lastModifiedBy>Luan Sinanaj</cp:lastModifiedBy>
  <cp:revision>196</cp:revision>
  <dcterms:created xsi:type="dcterms:W3CDTF">2023-02-02T14:32:11Z</dcterms:created>
  <dcterms:modified xsi:type="dcterms:W3CDTF">2025-02-05T15:37:03Z</dcterms:modified>
</cp:coreProperties>
</file>